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7" r:id="rId5"/>
    <p:sldId id="258" r:id="rId6"/>
    <p:sldId id="267" r:id="rId7"/>
    <p:sldId id="268" r:id="rId8"/>
    <p:sldId id="269" r:id="rId9"/>
    <p:sldId id="262" r:id="rId10"/>
    <p:sldId id="263" r:id="rId11"/>
    <p:sldId id="270" r:id="rId12"/>
    <p:sldId id="271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EE94D1-5A3B-41ED-AE9B-E95BE5F7E69D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71A85-C820-4E5A-A634-BAB9DE0EA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84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560794167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560794167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843d66680e_6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843d66680e_6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83bcb71bc1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83bcb71bc1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83bcb71bc1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83bcb71bc1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83bcb71bc1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83bcb71bc1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3bcb71bc1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3bcb71bc1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3bcb71bc1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83bcb71bc1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3bcb71bc1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83bcb71bc1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3bcb71bc1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83bcb71bc1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83bcb71bc1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83bcb71bc1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A0BA2-2300-4DC6-915E-D71556A6C6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9307F2-2A07-4E5C-8393-3E71193A7A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BA4D0-1010-4639-AA83-924B2115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D9ED-6EE7-4962-B15C-A59E05B6467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33D6B-F3F5-487E-880B-47F437804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FA4A7-0122-4298-AD84-8FC5DBE6F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E842-DA73-4AC1-8920-550AC7F9E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08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33CA8-2BFC-4D9E-83FD-CAD91D444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0ED597-9742-4ECC-B2B9-E8F02E93C9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E5388-D8E9-4541-A892-F97FC4CC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D9ED-6EE7-4962-B15C-A59E05B6467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484A3-F815-4977-858D-655B13D0F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766F3-1F17-443D-B2AA-87ED02D2B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E842-DA73-4AC1-8920-550AC7F9E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76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DAFD91-79B3-433F-AD51-9DF7FB855A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2E9D7F-BB6D-4A0D-B421-81914706E6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02C45-3CF7-4F79-A0E0-0A21D7BF0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D9ED-6EE7-4962-B15C-A59E05B6467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C2CC0-0ED9-4BAE-BC42-125393994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10E5E-FBE8-421F-8A6E-6B9759C5D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E842-DA73-4AC1-8920-550AC7F9E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01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Oswald"/>
              <a:buNone/>
              <a:defRPr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Oswald"/>
              <a:buNone/>
              <a:defRPr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Oswald"/>
              <a:buNone/>
              <a:defRPr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Oswald"/>
              <a:buNone/>
              <a:defRPr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Oswald"/>
              <a:buNone/>
              <a:defRPr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Oswald"/>
              <a:buNone/>
              <a:defRPr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Oswald"/>
              <a:buNone/>
              <a:defRPr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Oswald"/>
              <a:buNone/>
              <a:defRPr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Oswald"/>
              <a:buNone/>
              <a:defRPr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●"/>
              <a:defRPr>
                <a:latin typeface="Open Sans"/>
                <a:ea typeface="Open Sans"/>
                <a:cs typeface="Open Sans"/>
                <a:sym typeface="Open Sans"/>
              </a:defRPr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Font typeface="Open Sans"/>
              <a:buChar char="○"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Font typeface="Open Sans"/>
              <a:buChar char="■"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Font typeface="Open Sans"/>
              <a:buChar char="●"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Font typeface="Open Sans"/>
              <a:buChar char="○"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Font typeface="Open Sans"/>
              <a:buChar char="■"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Font typeface="Open Sans"/>
              <a:buChar char="●"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Font typeface="Open Sans"/>
              <a:buChar char="○"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Font typeface="Open Sans"/>
              <a:buChar char="■"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5724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DC5E-2A3F-4B81-97FF-DD5955AE0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4E45E-FE8A-4541-A1AD-BF293EBD6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79D86B-CB71-407C-AB61-CAB22BFCB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D9ED-6EE7-4962-B15C-A59E05B6467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FD9B77-FA1B-49DD-BA7C-A1E4DEAF1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CDAC4-43FB-40EE-B370-C1EBA4B96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E842-DA73-4AC1-8920-550AC7F9E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5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81E1D-29C2-4081-9ADC-B2C2F1E49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19EA4E-30E3-44EF-B20D-497FDBFEF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AE899-C4D1-4929-8FF5-0424B3257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D9ED-6EE7-4962-B15C-A59E05B6467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76CAB4-87D1-4550-8EAE-EFD686037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EBF75-9934-4FB8-83D6-91CF5B41A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E842-DA73-4AC1-8920-550AC7F9E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9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3F529-584D-4DCC-BB07-F160F5476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BF289-0F2D-4B6A-B5F9-606722180B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383E1C-5FA3-4F38-B061-4FA2E981DC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78922-76FF-4A09-95F2-EE3E2B755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D9ED-6EE7-4962-B15C-A59E05B6467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5A6523-6333-4F95-9966-1F96D25BC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DC9AC0-E1DB-460F-91D4-D6E3993BD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E842-DA73-4AC1-8920-550AC7F9E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56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4E0C1-B885-46BF-8EFE-A5CB00E39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EC50B1-A00B-4763-8628-ED49D0A1F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9C2FD3-74ED-41B0-A2E6-0FA3176CBF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FC6540-3B4F-4FC3-9313-CC1F667DA1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1454BF-3362-438F-9110-A247F335D1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BA6ED6-966E-4003-A05B-0BEBCD41B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D9ED-6EE7-4962-B15C-A59E05B6467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AF713-47F6-4752-98C4-318CDCB27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2EA8AF-CADB-4F91-BD47-A7C9954D7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E842-DA73-4AC1-8920-550AC7F9E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870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DB722-7565-4AC3-A912-9499AD0ED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876A9D-A389-4D31-BC70-7182AA766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D9ED-6EE7-4962-B15C-A59E05B6467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F55668-5FE8-42DE-9229-ACDBA79D6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2CEE54-1FE4-4C3E-B0F9-D94D3698A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E842-DA73-4AC1-8920-550AC7F9E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275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D0DAF0-A17D-4A57-81CC-83FE44466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D9ED-6EE7-4962-B15C-A59E05B6467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75DDEB-1D98-47FB-A080-579B3342A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8CF89A-3CE7-4EFE-8B18-7F4D0FB21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E842-DA73-4AC1-8920-550AC7F9E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209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2C00B-0193-468D-BCA7-DAB54B02D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36D05-D8BC-4493-96EB-158B261F5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6409FA-EC4C-4527-97BB-674A7E2FD5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B4F1E7-2163-4C80-B87F-DB89AEFC2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D9ED-6EE7-4962-B15C-A59E05B6467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98CD8C-BD8C-475E-85FF-E6CA71EB5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D52E48-32D4-4774-B383-F0DC6FB10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E842-DA73-4AC1-8920-550AC7F9E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8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9E6FF-3314-48AD-8795-F150D9D15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829B4D-9DA9-43F2-9804-F29F76205E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98CF51-4464-4E6E-ABC8-928125B29F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594E9D-44C9-4306-8A92-2A1F7CE6F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D9ED-6EE7-4962-B15C-A59E05B6467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0F9C4D-0693-4E64-9E1E-2C5D6134D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3F5055-E53B-43E5-B82C-FB6AE0D5F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3E842-DA73-4AC1-8920-550AC7F9E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48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8573AA-C071-4E11-9FCE-80B08A672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DC10B9-9961-4585-AB02-9616CEB0F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B5EAC-2113-41F7-B7F3-DC147F4110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FD9ED-6EE7-4962-B15C-A59E05B64673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97950-F72D-4FA9-85C9-674F560A33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C3735-EB81-424B-96B2-C8E446A89D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3E842-DA73-4AC1-8920-550AC7F9E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92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image" Target="../media/image2.png"/><Relationship Id="rId3" Type="http://schemas.openxmlformats.org/officeDocument/2006/relationships/slide" Target="slide10.xml"/><Relationship Id="rId7" Type="http://schemas.openxmlformats.org/officeDocument/2006/relationships/slide" Target="slide3.xml"/><Relationship Id="rId12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2.xml"/><Relationship Id="rId11" Type="http://schemas.openxmlformats.org/officeDocument/2006/relationships/slide" Target="slide7.xml"/><Relationship Id="rId5" Type="http://schemas.openxmlformats.org/officeDocument/2006/relationships/slide" Target="slide8.xml"/><Relationship Id="rId10" Type="http://schemas.openxmlformats.org/officeDocument/2006/relationships/slide" Target="slide6.xml"/><Relationship Id="rId4" Type="http://schemas.openxmlformats.org/officeDocument/2006/relationships/slide" Target="slide9.xml"/><Relationship Id="rId9" Type="http://schemas.openxmlformats.org/officeDocument/2006/relationships/slide" Target="slide5.xml"/><Relationship Id="rId1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jpe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jfif"/><Relationship Id="rId7" Type="http://schemas.openxmlformats.org/officeDocument/2006/relationships/hyperlink" Target="https://youtu.be/XqZsoesa55w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slide" Target="slide1.xml"/><Relationship Id="rId9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340955" y="165000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2800" b="1" dirty="0">
                <a:latin typeface="HelloBuckaroo" panose="02000603000000000000" pitchFamily="2" charset="0"/>
                <a:ea typeface="HelloBuckaroo" panose="02000603000000000000" pitchFamily="2" charset="0"/>
                <a:cs typeface="Oswald"/>
                <a:sym typeface="Oswald"/>
              </a:rPr>
              <a:t>Newcomer- Emerging</a:t>
            </a:r>
            <a:br>
              <a:rPr lang="en-US" sz="2800" b="1" dirty="0">
                <a:latin typeface="HelloBuckaroo" panose="02000603000000000000" pitchFamily="2" charset="0"/>
                <a:ea typeface="HelloBuckaroo" panose="02000603000000000000" pitchFamily="2" charset="0"/>
                <a:cs typeface="Oswald"/>
                <a:sym typeface="Oswald"/>
              </a:rPr>
            </a:br>
            <a:r>
              <a:rPr lang="en" sz="2800" b="1" dirty="0">
                <a:latin typeface="HelloBuckaroo" panose="02000603000000000000" pitchFamily="2" charset="0"/>
                <a:ea typeface="HelloBuckaroo" panose="02000603000000000000" pitchFamily="2" charset="0"/>
                <a:cs typeface="Oswald"/>
                <a:sym typeface="Oswald"/>
              </a:rPr>
              <a:t>Tic-Tac-Toe </a:t>
            </a:r>
            <a:r>
              <a:rPr lang="en-US" sz="2800" b="1" dirty="0">
                <a:latin typeface="HelloBuckaroo" panose="02000603000000000000" pitchFamily="2" charset="0"/>
                <a:ea typeface="HelloBuckaroo" panose="02000603000000000000" pitchFamily="2" charset="0"/>
              </a:rPr>
              <a:t>Choice</a:t>
            </a:r>
            <a:r>
              <a:rPr lang="en" sz="2800" b="1" dirty="0">
                <a:latin typeface="HelloBuckaroo" panose="02000603000000000000" pitchFamily="2" charset="0"/>
                <a:ea typeface="HelloBuckaroo" panose="02000603000000000000" pitchFamily="2" charset="0"/>
                <a:cs typeface="Oswald"/>
                <a:sym typeface="Oswald"/>
              </a:rPr>
              <a:t> </a:t>
            </a:r>
            <a:r>
              <a:rPr lang="en" sz="2800" b="1" dirty="0">
                <a:latin typeface="HelloBuckaroo" panose="02000603000000000000" pitchFamily="2" charset="0"/>
                <a:ea typeface="HelloBuckaroo" panose="02000603000000000000" pitchFamily="2" charset="0"/>
              </a:rPr>
              <a:t>Board</a:t>
            </a:r>
            <a:endParaRPr sz="2800" b="1" dirty="0">
              <a:latin typeface="HelloBuckaroo" panose="02000603000000000000" pitchFamily="2" charset="0"/>
              <a:ea typeface="HelloBuckaroo" panose="02000603000000000000" pitchFamily="2" charset="0"/>
              <a:cs typeface="Oswald"/>
              <a:sym typeface="Oswald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769355" y="1036317"/>
            <a:ext cx="10932400" cy="497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" sz="2000" b="1" dirty="0">
                <a:latin typeface="Open Sans"/>
                <a:ea typeface="Open Sans"/>
                <a:cs typeface="Open Sans"/>
                <a:sym typeface="Open Sans"/>
              </a:rPr>
              <a:t>Directions</a:t>
            </a:r>
            <a:r>
              <a:rPr lang="en" sz="2000" dirty="0">
                <a:latin typeface="Open Sans"/>
                <a:ea typeface="Open Sans"/>
                <a:cs typeface="Open Sans"/>
                <a:sym typeface="Open Sans"/>
              </a:rPr>
              <a:t>: Start with number ____ and then make two other choices to make your tic-tac-toe.</a:t>
            </a:r>
            <a:endParaRPr sz="2000" dirty="0"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57" name="Google Shape;57;p13"/>
          <p:cNvGraphicFramePr/>
          <p:nvPr>
            <p:extLst>
              <p:ext uri="{D42A27DB-BD31-4B8C-83A1-F6EECF244321}">
                <p14:modId xmlns:p14="http://schemas.microsoft.com/office/powerpoint/2010/main" val="3119853409"/>
              </p:ext>
            </p:extLst>
          </p:nvPr>
        </p:nvGraphicFramePr>
        <p:xfrm>
          <a:off x="1241571" y="1629940"/>
          <a:ext cx="9674452" cy="512052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239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7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7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0684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400" u="sng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sng" dirty="0">
                          <a:latin typeface="Open Sans"/>
                          <a:ea typeface="Open Sans"/>
                          <a:cs typeface="Open Sans"/>
                          <a:sym typeface="Open Sans"/>
                          <a:hlinkClick r:id="rId3" action="ppaction://hlinksldjump"/>
                        </a:rPr>
                        <a:t>Oral Retell</a:t>
                      </a:r>
                      <a:endParaRPr sz="2400" u="sng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2.</a:t>
                      </a:r>
                      <a:endParaRPr sz="24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4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sng" dirty="0">
                          <a:latin typeface="Open Sans"/>
                          <a:ea typeface="Open Sans"/>
                          <a:cs typeface="Open Sans"/>
                          <a:sym typeface="Open Sans"/>
                          <a:hlinkClick r:id="rId4" action="ppaction://hlinksldjump"/>
                        </a:rPr>
                        <a:t>My favorite….</a:t>
                      </a:r>
                      <a:endParaRPr sz="2400" u="sng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solidFill>
                      <a:srgbClr val="B4E8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3.</a:t>
                      </a:r>
                      <a:endParaRPr sz="24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4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sng" dirty="0">
                          <a:latin typeface="Open Sans"/>
                          <a:ea typeface="Open Sans"/>
                          <a:cs typeface="Open Sans"/>
                          <a:sym typeface="Open Sans"/>
                          <a:hlinkClick r:id="rId5" action="ppaction://hlinksldjump"/>
                        </a:rPr>
                        <a:t>Describe</a:t>
                      </a:r>
                      <a:endParaRPr sz="2400" u="sng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684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4.</a:t>
                      </a:r>
                      <a:endParaRPr sz="24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4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sng" dirty="0">
                          <a:latin typeface="Open Sans"/>
                          <a:ea typeface="Open Sans"/>
                          <a:cs typeface="Open Sans"/>
                          <a:sym typeface="Open Sans"/>
                          <a:hlinkClick r:id="rId6" action="ppaction://hlinksldjump"/>
                        </a:rPr>
                        <a:t>Main Idea</a:t>
                      </a:r>
                      <a:endParaRPr lang="en-US" sz="2400" u="sng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u="sng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solidFill>
                      <a:srgbClr val="B4E8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5.</a:t>
                      </a:r>
                      <a:endParaRPr sz="24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400" u="sng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sng" dirty="0">
                          <a:latin typeface="Open Sans"/>
                          <a:ea typeface="Open Sans"/>
                          <a:cs typeface="Open Sans"/>
                          <a:sym typeface="Open Sans"/>
                          <a:hlinkClick r:id="rId7" action="ppaction://hlinksldjump"/>
                        </a:rPr>
                        <a:t>Teacher  Choice</a:t>
                      </a:r>
                      <a:endParaRPr lang="en-US" sz="2400" u="sng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6.</a:t>
                      </a:r>
                      <a:endParaRPr sz="24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4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sng" dirty="0">
                          <a:latin typeface="Open Sans"/>
                          <a:ea typeface="Open Sans"/>
                          <a:cs typeface="Open Sans"/>
                          <a:sym typeface="Open Sans"/>
                          <a:hlinkClick r:id="rId8" action="ppaction://hlinksldjump"/>
                        </a:rPr>
                        <a:t>Compare</a:t>
                      </a:r>
                      <a:endParaRPr lang="en-US" sz="2400" u="sng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solidFill>
                      <a:srgbClr val="B4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684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7.</a:t>
                      </a:r>
                      <a:endParaRPr sz="24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sng" dirty="0">
                          <a:latin typeface="Open Sans"/>
                          <a:ea typeface="Open Sans"/>
                          <a:cs typeface="Open Sans"/>
                          <a:sym typeface="Open Sans"/>
                          <a:hlinkClick r:id="rId9" action="ppaction://hlinksldjump"/>
                        </a:rPr>
                        <a:t>Explore</a:t>
                      </a:r>
                      <a:endParaRPr lang="en-US" sz="2400" u="sng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8.</a:t>
                      </a:r>
                      <a:endParaRPr sz="24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400" dirty="0">
                        <a:latin typeface="Open Sans"/>
                        <a:ea typeface="Open Sans"/>
                        <a:cs typeface="Open Sans"/>
                        <a:sym typeface="Open Sans"/>
                        <a:hlinkClick r:id="rId10" action="ppaction://hlinksldjump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sng" dirty="0">
                          <a:latin typeface="Open Sans"/>
                          <a:ea typeface="Open Sans"/>
                          <a:cs typeface="Open Sans"/>
                          <a:sym typeface="Open Sans"/>
                          <a:hlinkClick r:id="rId10" action="ppaction://hlinksldjump"/>
                        </a:rPr>
                        <a:t>Word Study</a:t>
                      </a:r>
                      <a:endParaRPr sz="2400" u="sng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4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solidFill>
                      <a:srgbClr val="B4E8EA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9.</a:t>
                      </a:r>
                      <a:endParaRPr sz="24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4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sng" dirty="0">
                          <a:latin typeface="Open Sans"/>
                          <a:ea typeface="Open Sans"/>
                          <a:cs typeface="Open Sans"/>
                          <a:sym typeface="Open Sans"/>
                          <a:hlinkClick r:id="rId11" action="ppaction://hlinksldjump"/>
                        </a:rPr>
                        <a:t>What’s your Opinion?</a:t>
                      </a:r>
                      <a:endParaRPr sz="2400" u="sng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4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121900" marR="121900" marT="121900" marB="121900"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Picture 4" descr="A picture containing room, food&#10;&#10;Description automatically generated">
            <a:extLst>
              <a:ext uri="{FF2B5EF4-FFF2-40B4-BE49-F238E27FC236}">
                <a16:creationId xmlns:a16="http://schemas.microsoft.com/office/drawing/2014/main" id="{5F0DA68D-4633-49C0-A659-9B535224CD4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65" y="5986860"/>
            <a:ext cx="763600" cy="763600"/>
          </a:xfrm>
          <a:prstGeom prst="rect">
            <a:avLst/>
          </a:prstGeom>
        </p:spPr>
      </p:pic>
      <p:pic>
        <p:nvPicPr>
          <p:cNvPr id="3" name="Graphic 2" descr="Lightbulb and gear">
            <a:extLst>
              <a:ext uri="{FF2B5EF4-FFF2-40B4-BE49-F238E27FC236}">
                <a16:creationId xmlns:a16="http://schemas.microsoft.com/office/drawing/2014/main" id="{C04408B5-8473-4B52-A4FF-2E57B7F088E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621597" y="3303152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" dirty="0"/>
              <a:t>Activity #9</a:t>
            </a:r>
            <a:endParaRPr dirty="0"/>
          </a:p>
        </p:txBody>
      </p:sp>
      <p:pic>
        <p:nvPicPr>
          <p:cNvPr id="6" name="Graphic 5" descr="House">
            <a:hlinkClick r:id="rId3" action="ppaction://hlinksldjump"/>
            <a:extLst>
              <a:ext uri="{FF2B5EF4-FFF2-40B4-BE49-F238E27FC236}">
                <a16:creationId xmlns:a16="http://schemas.microsoft.com/office/drawing/2014/main" id="{2DE8CBA6-06F2-482F-9A3D-CB6E46F29B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05000" y="5778600"/>
            <a:ext cx="914400" cy="914400"/>
          </a:xfrm>
          <a:prstGeom prst="rect">
            <a:avLst/>
          </a:prstGeom>
        </p:spPr>
      </p:pic>
      <p:pic>
        <p:nvPicPr>
          <p:cNvPr id="3078" name="Picture 6" descr="Michael Hughes on Twitter: &quot;Teaching narrative writing in ...">
            <a:extLst>
              <a:ext uri="{FF2B5EF4-FFF2-40B4-BE49-F238E27FC236}">
                <a16:creationId xmlns:a16="http://schemas.microsoft.com/office/drawing/2014/main" id="{69E6FC15-E03D-44E8-9969-2A9434F8AB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7" t="11044" r="49986" b="2405"/>
          <a:stretch/>
        </p:blipFill>
        <p:spPr bwMode="auto">
          <a:xfrm>
            <a:off x="1059972" y="1676399"/>
            <a:ext cx="1951082" cy="455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669A0B8-9AB9-4420-B86C-AC9E18576445}"/>
              </a:ext>
            </a:extLst>
          </p:cNvPr>
          <p:cNvSpPr/>
          <p:nvPr/>
        </p:nvSpPr>
        <p:spPr>
          <a:xfrm>
            <a:off x="3963845" y="722292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/>
              <a:t>Read a book to or with your family. Take turns asking questions about the story.</a:t>
            </a:r>
          </a:p>
          <a:p>
            <a:r>
              <a:rPr lang="en-US" sz="2800" dirty="0"/>
              <a:t>Share what you liked or disliked on ClassDojo. </a:t>
            </a:r>
          </a:p>
        </p:txBody>
      </p:sp>
      <p:pic>
        <p:nvPicPr>
          <p:cNvPr id="3080" name="Picture 8" descr="World Milk Day: 11 children's books to get your kids interested in ...">
            <a:extLst>
              <a:ext uri="{FF2B5EF4-FFF2-40B4-BE49-F238E27FC236}">
                <a16:creationId xmlns:a16="http://schemas.microsoft.com/office/drawing/2014/main" id="{79C048D9-2035-4FE2-93B2-98F909DA8B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845" y="2698998"/>
            <a:ext cx="5889080" cy="326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-US" sz="4000" dirty="0"/>
              <a:t>Activity # 1 </a:t>
            </a:r>
            <a:r>
              <a:rPr lang="en-US" sz="3600" dirty="0"/>
              <a:t>The </a:t>
            </a:r>
            <a:r>
              <a:rPr lang="en-US" sz="4000" dirty="0"/>
              <a:t>main idea is the most important information in a text, picture, or graphic.  </a:t>
            </a:r>
            <a:endParaRPr lang="en-US" dirty="0"/>
          </a:p>
        </p:txBody>
      </p:sp>
      <p:pic>
        <p:nvPicPr>
          <p:cNvPr id="5" name="Graphic 4" descr="House">
            <a:hlinkClick r:id="rId3" action="ppaction://hlinksldjump"/>
            <a:extLst>
              <a:ext uri="{FF2B5EF4-FFF2-40B4-BE49-F238E27FC236}">
                <a16:creationId xmlns:a16="http://schemas.microsoft.com/office/drawing/2014/main" id="{60FCF912-97CC-462E-833F-8D11A0D176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05000" y="5778600"/>
            <a:ext cx="914400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716F11B-7748-4874-9247-8FF41C074945}"/>
              </a:ext>
            </a:extLst>
          </p:cNvPr>
          <p:cNvSpPr txBox="1"/>
          <p:nvPr/>
        </p:nvSpPr>
        <p:spPr>
          <a:xfrm>
            <a:off x="5742164" y="2736502"/>
            <a:ext cx="61912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main idea is_________. One detail is ________. Another detail is______.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415600" y="325512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" dirty="0"/>
              <a:t>Activity #2 </a:t>
            </a:r>
            <a:r>
              <a:rPr lang="en-US" dirty="0"/>
              <a:t>Sing Along and Dance </a:t>
            </a:r>
            <a:endParaRPr dirty="0"/>
          </a:p>
        </p:txBody>
      </p:sp>
      <p:pic>
        <p:nvPicPr>
          <p:cNvPr id="5" name="Graphic 4" descr="House">
            <a:hlinkClick r:id="rId4" action="ppaction://hlinksldjump"/>
            <a:extLst>
              <a:ext uri="{FF2B5EF4-FFF2-40B4-BE49-F238E27FC236}">
                <a16:creationId xmlns:a16="http://schemas.microsoft.com/office/drawing/2014/main" id="{79BE03FC-7B47-48A2-8938-72D1989A58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105000" y="5778600"/>
            <a:ext cx="914400" cy="914400"/>
          </a:xfrm>
          <a:prstGeom prst="rect">
            <a:avLst/>
          </a:prstGeom>
        </p:spPr>
      </p:pic>
      <p:pic>
        <p:nvPicPr>
          <p:cNvPr id="10" name="Graphic 9" descr="Fish">
            <a:hlinkClick r:id="rId7"/>
            <a:extLst>
              <a:ext uri="{FF2B5EF4-FFF2-40B4-BE49-F238E27FC236}">
                <a16:creationId xmlns:a16="http://schemas.microsoft.com/office/drawing/2014/main" id="{D8842576-9A8E-47FD-A0C3-C9142AEDA39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036455" y="4597470"/>
            <a:ext cx="1935018" cy="193501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58680DE-97DC-4C52-83EA-CC53E18CAD5F}"/>
              </a:ext>
            </a:extLst>
          </p:cNvPr>
          <p:cNvSpPr txBox="1"/>
          <p:nvPr/>
        </p:nvSpPr>
        <p:spPr>
          <a:xfrm>
            <a:off x="3694545" y="5413956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HelloAntsOnFire" panose="02000603000000000000" pitchFamily="2" charset="0"/>
                <a:ea typeface="HelloAntsOnFire" panose="02000603000000000000" pitchFamily="2" charset="0"/>
              </a:rPr>
              <a:t>Click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House">
            <a:hlinkClick r:id="rId4" action="ppaction://hlinksldjump"/>
            <a:extLst>
              <a:ext uri="{FF2B5EF4-FFF2-40B4-BE49-F238E27FC236}">
                <a16:creationId xmlns:a16="http://schemas.microsoft.com/office/drawing/2014/main" id="{19C31F79-2D7D-4B7B-BE30-3253CB818C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035728" y="5814299"/>
            <a:ext cx="914400" cy="914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BA6E0F7-1254-4585-843C-C48BBBE7D787}"/>
              </a:ext>
            </a:extLst>
          </p:cNvPr>
          <p:cNvSpPr txBox="1"/>
          <p:nvPr/>
        </p:nvSpPr>
        <p:spPr>
          <a:xfrm>
            <a:off x="5201924" y="2164431"/>
            <a:ext cx="1996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are they the same and different.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C64281-B3CE-469C-80B3-C46248227D82}"/>
              </a:ext>
            </a:extLst>
          </p:cNvPr>
          <p:cNvSpPr txBox="1"/>
          <p:nvPr/>
        </p:nvSpPr>
        <p:spPr>
          <a:xfrm>
            <a:off x="167780" y="318782"/>
            <a:ext cx="1603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Activity # 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2A421A-D336-44A7-A0AF-71BFE0F5A0FE}"/>
              </a:ext>
            </a:extLst>
          </p:cNvPr>
          <p:cNvSpPr txBox="1"/>
          <p:nvPr/>
        </p:nvSpPr>
        <p:spPr>
          <a:xfrm>
            <a:off x="498257" y="6271499"/>
            <a:ext cx="9161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______and ____ are alike because_______. They are different because______ and ______.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" dirty="0"/>
              <a:t>Activity #4 </a:t>
            </a:r>
            <a:r>
              <a:rPr lang="en-US" dirty="0">
                <a:latin typeface="Comic Sans MS" panose="030F0702030302020204" pitchFamily="66" charset="0"/>
              </a:rPr>
              <a:t>How are __________different? </a:t>
            </a:r>
            <a:br>
              <a:rPr lang="en-US" dirty="0">
                <a:latin typeface="Comic Sans MS" panose="030F0702030302020204" pitchFamily="66" charset="0"/>
              </a:rPr>
            </a:br>
            <a:endParaRPr dirty="0"/>
          </a:p>
        </p:txBody>
      </p:sp>
      <p:pic>
        <p:nvPicPr>
          <p:cNvPr id="6" name="Graphic 5" descr="House">
            <a:hlinkClick r:id="rId3" action="ppaction://hlinksldjump"/>
            <a:extLst>
              <a:ext uri="{FF2B5EF4-FFF2-40B4-BE49-F238E27FC236}">
                <a16:creationId xmlns:a16="http://schemas.microsoft.com/office/drawing/2014/main" id="{4FF2EBC1-227F-4BC7-B157-C2D148695A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05000" y="5778600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9E81672-9408-4FD3-B15D-56E5E4352AE5}"/>
              </a:ext>
            </a:extLst>
          </p:cNvPr>
          <p:cNvSpPr txBox="1"/>
          <p:nvPr/>
        </p:nvSpPr>
        <p:spPr>
          <a:xfrm>
            <a:off x="6694599" y="3712171"/>
            <a:ext cx="52177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Comic Sans MS" panose="030F0702030302020204" pitchFamily="66" charset="0"/>
            </a:endParaRPr>
          </a:p>
          <a:p>
            <a:r>
              <a:rPr lang="en-US" sz="2400" dirty="0">
                <a:latin typeface="Comic Sans MS" panose="030F0702030302020204" pitchFamily="66" charset="0"/>
              </a:rPr>
              <a:t>Share your ideas with someone or post video on Flipgrid/ClassDojo.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F2337B-54ED-4CEA-AFCA-EB4C74DE522E}"/>
              </a:ext>
            </a:extLst>
          </p:cNvPr>
          <p:cNvSpPr txBox="1"/>
          <p:nvPr/>
        </p:nvSpPr>
        <p:spPr>
          <a:xfrm>
            <a:off x="6788726" y="2576442"/>
            <a:ext cx="4793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__ is ___ , but ___ is ___. 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I see ___ and ___ in ____.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756D02-EC21-4E88-9FE1-7AF9F70AD0F1}"/>
              </a:ext>
            </a:extLst>
          </p:cNvPr>
          <p:cNvSpPr txBox="1"/>
          <p:nvPr/>
        </p:nvSpPr>
        <p:spPr>
          <a:xfrm>
            <a:off x="6779491" y="1648787"/>
            <a:ext cx="4146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Use the frames to respond.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" dirty="0"/>
              <a:t>Activity #5 </a:t>
            </a:r>
            <a:r>
              <a:rPr lang="en-US" dirty="0"/>
              <a:t>Write the word part: ____</a:t>
            </a:r>
            <a:endParaRPr dirty="0"/>
          </a:p>
        </p:txBody>
      </p:sp>
      <p:pic>
        <p:nvPicPr>
          <p:cNvPr id="6" name="Graphic 5" descr="House">
            <a:hlinkClick r:id="rId3" action="ppaction://hlinksldjump"/>
            <a:extLst>
              <a:ext uri="{FF2B5EF4-FFF2-40B4-BE49-F238E27FC236}">
                <a16:creationId xmlns:a16="http://schemas.microsoft.com/office/drawing/2014/main" id="{98CCCA5C-F7C9-4EFB-8FC0-4E68F914A8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05000" y="5778600"/>
            <a:ext cx="914400" cy="914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2B0F6FC-F100-48BB-B441-9FEC3A05C2C2}"/>
              </a:ext>
            </a:extLst>
          </p:cNvPr>
          <p:cNvSpPr txBox="1"/>
          <p:nvPr/>
        </p:nvSpPr>
        <p:spPr>
          <a:xfrm>
            <a:off x="3105451" y="1673641"/>
            <a:ext cx="17615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  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E3E638-C3A7-499B-892E-E05AF379B763}"/>
              </a:ext>
            </a:extLst>
          </p:cNvPr>
          <p:cNvSpPr txBox="1"/>
          <p:nvPr/>
        </p:nvSpPr>
        <p:spPr>
          <a:xfrm>
            <a:off x="415600" y="2957531"/>
            <a:ext cx="1104376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1. Add the letter           to     ___    to make new words.</a:t>
            </a:r>
          </a:p>
          <a:p>
            <a:endParaRPr lang="en-US" sz="3600" dirty="0"/>
          </a:p>
          <a:p>
            <a:r>
              <a:rPr lang="en-US" sz="3600" dirty="0"/>
              <a:t>2. Say or write the words.</a:t>
            </a:r>
          </a:p>
          <a:p>
            <a:endParaRPr lang="en-US" sz="3600" dirty="0"/>
          </a:p>
          <a:p>
            <a:r>
              <a:rPr lang="en-US" sz="3600" dirty="0"/>
              <a:t>3. Draw a picture of one -ag word.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0FFF33-7C9F-4A17-8626-2FB04E25F09C}"/>
              </a:ext>
            </a:extLst>
          </p:cNvPr>
          <p:cNvSpPr/>
          <p:nvPr/>
        </p:nvSpPr>
        <p:spPr>
          <a:xfrm>
            <a:off x="5643412" y="3154261"/>
            <a:ext cx="452588" cy="41352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71EE406-A703-489E-A0D0-C411ABAEE728}"/>
              </a:ext>
            </a:extLst>
          </p:cNvPr>
          <p:cNvSpPr/>
          <p:nvPr/>
        </p:nvSpPr>
        <p:spPr>
          <a:xfrm>
            <a:off x="3036815" y="1778466"/>
            <a:ext cx="545284" cy="5956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>
            <a:spLocks noGrp="1"/>
          </p:cNvSpPr>
          <p:nvPr>
            <p:ph type="title"/>
          </p:nvPr>
        </p:nvSpPr>
        <p:spPr>
          <a:xfrm>
            <a:off x="286291" y="251622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" dirty="0"/>
              <a:t>Activity #6  </a:t>
            </a:r>
            <a:r>
              <a:rPr lang="en-US" dirty="0"/>
              <a:t>An opinion tells what someone thinks, feels, or believes. </a:t>
            </a:r>
            <a:br>
              <a:rPr lang="en-US" dirty="0"/>
            </a:br>
            <a:endParaRPr dirty="0"/>
          </a:p>
        </p:txBody>
      </p:sp>
      <p:sp>
        <p:nvSpPr>
          <p:cNvPr id="105" name="Google Shape;105;p20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  <a:buNone/>
            </a:pPr>
            <a:endParaRPr lang="en-US" dirty="0"/>
          </a:p>
          <a:p>
            <a:pPr marL="0" indent="0">
              <a:spcAft>
                <a:spcPts val="2133"/>
              </a:spcAft>
              <a:buNone/>
            </a:pPr>
            <a:r>
              <a:rPr lang="en-US" dirty="0"/>
              <a:t>Which is _______________?</a:t>
            </a:r>
          </a:p>
          <a:p>
            <a:pPr marL="0" indent="0">
              <a:spcAft>
                <a:spcPts val="2133"/>
              </a:spcAft>
              <a:buNone/>
            </a:pPr>
            <a:r>
              <a:rPr lang="en-US" dirty="0"/>
              <a:t>Use the frames to help you answer.</a:t>
            </a:r>
          </a:p>
          <a:p>
            <a:pPr marL="0" indent="0">
              <a:spcAft>
                <a:spcPts val="2133"/>
              </a:spcAft>
              <a:buNone/>
            </a:pPr>
            <a:endParaRPr dirty="0"/>
          </a:p>
        </p:txBody>
      </p:sp>
      <p:pic>
        <p:nvPicPr>
          <p:cNvPr id="6" name="Graphic 5" descr="House">
            <a:hlinkClick r:id="rId3" action="ppaction://hlinksldjump"/>
            <a:extLst>
              <a:ext uri="{FF2B5EF4-FFF2-40B4-BE49-F238E27FC236}">
                <a16:creationId xmlns:a16="http://schemas.microsoft.com/office/drawing/2014/main" id="{F2305040-3EC2-4113-BB3D-777BF10319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05000" y="5778600"/>
            <a:ext cx="914400" cy="914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ABDE098-E23D-4360-BB6B-5C2B17C2155B}"/>
              </a:ext>
            </a:extLst>
          </p:cNvPr>
          <p:cNvSpPr txBox="1"/>
          <p:nvPr/>
        </p:nvSpPr>
        <p:spPr>
          <a:xfrm>
            <a:off x="5412656" y="4211296"/>
            <a:ext cx="66067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 my opinion ____ is better because ______. </a:t>
            </a:r>
          </a:p>
          <a:p>
            <a:r>
              <a:rPr lang="en-US" sz="2800" dirty="0"/>
              <a:t>I think ____ is better because __. </a:t>
            </a:r>
          </a:p>
          <a:p>
            <a:r>
              <a:rPr lang="en-US" sz="2800" dirty="0"/>
              <a:t>I feel _____ is better because ___.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19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Google Shape;111;p21"/>
          <p:cNvSpPr txBox="1"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-US" sz="2500">
                <a:latin typeface="+mj-lt"/>
                <a:ea typeface="+mj-ea"/>
                <a:cs typeface="+mj-cs"/>
              </a:rPr>
              <a:t>Activity #7 Think about who, what, when, where ,why and how.</a:t>
            </a:r>
            <a:br>
              <a:rPr lang="en-US" sz="2500">
                <a:latin typeface="+mj-lt"/>
                <a:ea typeface="+mj-ea"/>
                <a:cs typeface="+mj-cs"/>
              </a:rPr>
            </a:br>
            <a:r>
              <a:rPr lang="en-US" sz="2500">
                <a:latin typeface="+mj-lt"/>
                <a:ea typeface="+mj-ea"/>
                <a:cs typeface="+mj-cs"/>
              </a:rPr>
              <a:t> </a:t>
            </a:r>
          </a:p>
        </p:txBody>
      </p:sp>
      <p:grpSp>
        <p:nvGrpSpPr>
          <p:cNvPr id="1029" name="Group 20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0" name="Rectangle 20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1" name="Rectangle 20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Google Shape;112;p21"/>
          <p:cNvSpPr txBox="1">
            <a:spLocks noGrp="1"/>
          </p:cNvSpPr>
          <p:nvPr>
            <p:ph type="body" idx="1"/>
          </p:nvPr>
        </p:nvSpPr>
        <p:spPr>
          <a:xfrm>
            <a:off x="267855" y="2330505"/>
            <a:ext cx="5329381" cy="3979585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indent="0">
              <a:spcAft>
                <a:spcPts val="2133"/>
              </a:spcAft>
              <a:buNone/>
            </a:pPr>
            <a:r>
              <a:rPr lang="en-US" sz="3200" dirty="0">
                <a:latin typeface="+mn-lt"/>
                <a:ea typeface="+mn-ea"/>
                <a:cs typeface="+mn-cs"/>
              </a:rPr>
              <a:t>Directions: </a:t>
            </a:r>
          </a:p>
          <a:p>
            <a:pPr marL="0" indent="0">
              <a:spcAft>
                <a:spcPts val="2133"/>
              </a:spcAft>
              <a:buNone/>
            </a:pPr>
            <a:r>
              <a:rPr lang="en-US" sz="3200" dirty="0">
                <a:latin typeface="+mn-lt"/>
                <a:ea typeface="+mn-ea"/>
                <a:cs typeface="+mn-cs"/>
              </a:rPr>
              <a:t>Write two sentences about what is happening in the picture.	</a:t>
            </a:r>
            <a:r>
              <a:rPr lang="en-US" sz="2000" dirty="0">
                <a:latin typeface="+mn-lt"/>
                <a:ea typeface="+mn-ea"/>
                <a:cs typeface="+mn-cs"/>
              </a:rPr>
              <a:t>				</a:t>
            </a:r>
          </a:p>
        </p:txBody>
      </p:sp>
      <p:sp>
        <p:nvSpPr>
          <p:cNvPr id="1032" name="Rectangle 20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20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 descr="House">
            <a:hlinkClick r:id="rId3" action="ppaction://hlinksldjump"/>
            <a:extLst>
              <a:ext uri="{FF2B5EF4-FFF2-40B4-BE49-F238E27FC236}">
                <a16:creationId xmlns:a16="http://schemas.microsoft.com/office/drawing/2014/main" id="{4D6D08F6-3021-4736-85F7-992126F413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05000" y="5778600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Google Shape;118;p22"/>
          <p:cNvSpPr txBox="1"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Activity #8 Give two reasons why</a:t>
            </a:r>
          </a:p>
        </p:txBody>
      </p:sp>
      <p:sp>
        <p:nvSpPr>
          <p:cNvPr id="137" name="Arc 136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Google Shape;119;p22"/>
          <p:cNvSpPr txBox="1">
            <a:spLocks noGrp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indent="0">
              <a:spcAft>
                <a:spcPts val="2133"/>
              </a:spcAft>
              <a:buNone/>
            </a:pPr>
            <a:r>
              <a:rPr lang="en-US" dirty="0">
                <a:latin typeface="+mn-lt"/>
                <a:ea typeface="+mn-ea"/>
                <a:cs typeface="+mn-cs"/>
              </a:rPr>
              <a:t>What is your favorite ______? _____________?  Why do you like it?  What do you like ________?  </a:t>
            </a:r>
          </a:p>
          <a:p>
            <a:pPr marL="0" indent="-228600">
              <a:spcAft>
                <a:spcPts val="2133"/>
              </a:spcAft>
              <a:buFont typeface="Arial" panose="020B0604020202020204" pitchFamily="34" charset="0"/>
              <a:buChar char="•"/>
            </a:pPr>
            <a:endParaRPr lang="en-US" dirty="0">
              <a:latin typeface="+mn-lt"/>
              <a:ea typeface="+mn-ea"/>
              <a:cs typeface="+mn-cs"/>
            </a:endParaRPr>
          </a:p>
          <a:p>
            <a:pPr marL="0" indent="0">
              <a:spcAft>
                <a:spcPts val="2133"/>
              </a:spcAft>
              <a:buNone/>
            </a:pPr>
            <a:r>
              <a:rPr lang="en-US" dirty="0">
                <a:latin typeface="+mn-lt"/>
                <a:ea typeface="+mn-ea"/>
                <a:cs typeface="+mn-cs"/>
              </a:rPr>
              <a:t>Draw a picture. Write/dictate a sentence to an adult. </a:t>
            </a:r>
          </a:p>
          <a:p>
            <a:pPr marL="0" indent="-228600">
              <a:spcAft>
                <a:spcPts val="2133"/>
              </a:spcAft>
              <a:buFont typeface="Arial" panose="020B0604020202020204" pitchFamily="34" charset="0"/>
              <a:buChar char="•"/>
            </a:pPr>
            <a:endParaRPr lang="en-US" dirty="0">
              <a:latin typeface="+mn-lt"/>
              <a:ea typeface="+mn-ea"/>
              <a:cs typeface="+mn-cs"/>
            </a:endParaRPr>
          </a:p>
          <a:p>
            <a:pPr marL="0" indent="0">
              <a:spcAft>
                <a:spcPts val="2133"/>
              </a:spcAft>
              <a:buNone/>
            </a:pPr>
            <a:r>
              <a:rPr lang="en-US" dirty="0">
                <a:latin typeface="+mn-lt"/>
                <a:ea typeface="+mn-ea"/>
                <a:cs typeface="+mn-cs"/>
              </a:rPr>
              <a:t>The best _______ is __ because __________. </a:t>
            </a:r>
          </a:p>
          <a:p>
            <a:pPr marL="0" indent="0">
              <a:spcAft>
                <a:spcPts val="2133"/>
              </a:spcAft>
              <a:buNone/>
            </a:pPr>
            <a:r>
              <a:rPr lang="en-US" dirty="0">
                <a:latin typeface="+mn-lt"/>
                <a:ea typeface="+mn-ea"/>
                <a:cs typeface="+mn-cs"/>
              </a:rPr>
              <a:t> I like to ____ in _____. </a:t>
            </a:r>
          </a:p>
        </p:txBody>
      </p:sp>
      <p:pic>
        <p:nvPicPr>
          <p:cNvPr id="6" name="Graphic 5" descr="House">
            <a:hlinkClick r:id="rId3" action="ppaction://hlinksldjump"/>
            <a:extLst>
              <a:ext uri="{FF2B5EF4-FFF2-40B4-BE49-F238E27FC236}">
                <a16:creationId xmlns:a16="http://schemas.microsoft.com/office/drawing/2014/main" id="{FC175C44-0AD4-45EC-8CE6-FBEC997DDB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05000" y="5778600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24c6ae08-385b-4d29-9c9a-a5cb2b577939" xsi:nil="true"/>
    <Distribution_Groups xmlns="24c6ae08-385b-4d29-9c9a-a5cb2b577939" xsi:nil="true"/>
    <AppVersion xmlns="24c6ae08-385b-4d29-9c9a-a5cb2b577939" xsi:nil="true"/>
    <TeamsChannelId xmlns="24c6ae08-385b-4d29-9c9a-a5cb2b577939" xsi:nil="true"/>
    <DefaultSectionNames xmlns="24c6ae08-385b-4d29-9c9a-a5cb2b577939" xsi:nil="true"/>
    <Is_Collaboration_Space_Locked xmlns="24c6ae08-385b-4d29-9c9a-a5cb2b577939" xsi:nil="true"/>
    <NotebookType xmlns="24c6ae08-385b-4d29-9c9a-a5cb2b577939" xsi:nil="true"/>
    <Self_Registration_Enabled0 xmlns="24c6ae08-385b-4d29-9c9a-a5cb2b577939" xsi:nil="true"/>
    <FolderType xmlns="24c6ae08-385b-4d29-9c9a-a5cb2b577939" xsi:nil="true"/>
    <Owner xmlns="24c6ae08-385b-4d29-9c9a-a5cb2b577939">
      <UserInfo>
        <DisplayName/>
        <AccountId xsi:nil="true"/>
        <AccountType/>
      </UserInfo>
    </Owner>
    <CultureName xmlns="24c6ae08-385b-4d29-9c9a-a5cb2b577939" xsi:nil="true"/>
    <Invited_Students xmlns="24c6ae08-385b-4d29-9c9a-a5cb2b577939" xsi:nil="true"/>
    <LMS_Mappings xmlns="24c6ae08-385b-4d29-9c9a-a5cb2b577939" xsi:nil="true"/>
    <IsNotebookLocked xmlns="24c6ae08-385b-4d29-9c9a-a5cb2b577939" xsi:nil="true"/>
    <Math_Settings xmlns="24c6ae08-385b-4d29-9c9a-a5cb2b577939" xsi:nil="true"/>
    <Teachers xmlns="24c6ae08-385b-4d29-9c9a-a5cb2b577939">
      <UserInfo>
        <DisplayName/>
        <AccountId xsi:nil="true"/>
        <AccountType/>
      </UserInfo>
    </Teachers>
    <Students xmlns="24c6ae08-385b-4d29-9c9a-a5cb2b577939">
      <UserInfo>
        <DisplayName/>
        <AccountId xsi:nil="true"/>
        <AccountType/>
      </UserInfo>
    </Students>
    <Student_Groups xmlns="24c6ae08-385b-4d29-9c9a-a5cb2b577939">
      <UserInfo>
        <DisplayName/>
        <AccountId xsi:nil="true"/>
        <AccountType/>
      </UserInfo>
    </Student_Groups>
    <Self_Registration_Enabled xmlns="24c6ae08-385b-4d29-9c9a-a5cb2b577939" xsi:nil="true"/>
    <Has_Teacher_Only_SectionGroup xmlns="24c6ae08-385b-4d29-9c9a-a5cb2b577939" xsi:nil="true"/>
    <Invited_Teachers xmlns="24c6ae08-385b-4d29-9c9a-a5cb2b57793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6ED5C6E9525F4AB4A6B1848353C62B" ma:contentTypeVersion="34" ma:contentTypeDescription="Create a new document." ma:contentTypeScope="" ma:versionID="89118426dc0d4abed9c1ad29dd109236">
  <xsd:schema xmlns:xsd="http://www.w3.org/2001/XMLSchema" xmlns:xs="http://www.w3.org/2001/XMLSchema" xmlns:p="http://schemas.microsoft.com/office/2006/metadata/properties" xmlns:ns3="a8a58595-4958-4266-8e05-2cc6df940b2e" xmlns:ns4="24c6ae08-385b-4d29-9c9a-a5cb2b577939" targetNamespace="http://schemas.microsoft.com/office/2006/metadata/properties" ma:root="true" ma:fieldsID="c7f5fbcfe82032282088dbe8fa3b104e" ns3:_="" ns4:_="">
    <xsd:import namespace="a8a58595-4958-4266-8e05-2cc6df940b2e"/>
    <xsd:import namespace="24c6ae08-385b-4d29-9c9a-a5cb2b57793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CultureName" minOccurs="0"/>
                <xsd:element ref="ns4:Has_Teacher_Only_SectionGroup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TeamsChannelId" minOccurs="0"/>
                <xsd:element ref="ns4:Math_Settings" minOccurs="0"/>
                <xsd:element ref="ns4:Templates" minOccurs="0"/>
                <xsd:element ref="ns4:Distribution_Groups" minOccurs="0"/>
                <xsd:element ref="ns4:LMS_Mappings" minOccurs="0"/>
                <xsd:element ref="ns4:Self_Registration_Enabled0" minOccurs="0"/>
                <xsd:element ref="ns4:Is_Collaboration_Space_Locked" minOccurs="0"/>
                <xsd:element ref="ns4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a58595-4958-4266-8e05-2cc6df940b2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c6ae08-385b-4d29-9c9a-a5cb2b577939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MediaServiceMetadata" ma:index="2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7" nillable="true" ma:displayName="MediaServiceAutoTags" ma:internalName="MediaServiceAutoTags" ma:readOnly="true">
      <xsd:simpleType>
        <xsd:restriction base="dms:Text"/>
      </xsd:simpleType>
    </xsd:element>
    <xsd:element name="MediaServiceOCR" ma:index="2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9" nillable="true" ma:displayName="Location" ma:internalName="MediaServiceLocation" ma:readOnly="true">
      <xsd:simpleType>
        <xsd:restriction base="dms:Text"/>
      </xsd:simpleType>
    </xsd:element>
    <xsd:element name="MediaServiceAutoKeyPoints" ma:index="3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TeamsChannelId" ma:index="34" nillable="true" ma:displayName="Teams Channel Id" ma:internalName="TeamsChannelId">
      <xsd:simpleType>
        <xsd:restriction base="dms:Text"/>
      </xsd:simpleType>
    </xsd:element>
    <xsd:element name="Math_Settings" ma:index="35" nillable="true" ma:displayName="Math Settings" ma:internalName="Math_Settings">
      <xsd:simpleType>
        <xsd:restriction base="dms:Text"/>
      </xsd:simpleType>
    </xsd:element>
    <xsd:element name="Templates" ma:index="36" nillable="true" ma:displayName="Templates" ma:internalName="Templates">
      <xsd:simpleType>
        <xsd:restriction base="dms:Note">
          <xsd:maxLength value="255"/>
        </xsd:restriction>
      </xsd:simple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  <xsd:element name="Self_Registration_Enabled0" ma:index="39" nillable="true" ma:displayName="Self Registration Enabled" ma:internalName="Self_Registration_Enabled0">
      <xsd:simpleType>
        <xsd:restriction base="dms:Boolean"/>
      </xsd:simpleType>
    </xsd:element>
    <xsd:element name="Is_Collaboration_Space_Locked" ma:index="40" nillable="true" ma:displayName="Is Collaboration Space Locked" ma:internalName="Is_Collaboration_Space_Locked">
      <xsd:simpleType>
        <xsd:restriction base="dms:Boolean"/>
      </xsd:simpleType>
    </xsd:element>
    <xsd:element name="IsNotebookLocked" ma:index="41" nillable="true" ma:displayName="Is Notebook Locked" ma:internalName="IsNotebookLocked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28B73B-A9B3-42AB-806C-B59A02BF653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3D9AA76-6ED0-485D-8F45-974FC85694A8}">
  <ds:schemaRefs>
    <ds:schemaRef ds:uri="http://schemas.microsoft.com/office/2006/metadata/properties"/>
    <ds:schemaRef ds:uri="http://schemas.microsoft.com/office/infopath/2007/PartnerControls"/>
    <ds:schemaRef ds:uri="24c6ae08-385b-4d29-9c9a-a5cb2b577939"/>
  </ds:schemaRefs>
</ds:datastoreItem>
</file>

<file path=customXml/itemProps3.xml><?xml version="1.0" encoding="utf-8"?>
<ds:datastoreItem xmlns:ds="http://schemas.openxmlformats.org/officeDocument/2006/customXml" ds:itemID="{4F94CCE2-3FFA-4885-BC20-13048BAA8A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a58595-4958-4266-8e05-2cc6df940b2e"/>
    <ds:schemaRef ds:uri="24c6ae08-385b-4d29-9c9a-a5cb2b5779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376</Words>
  <Application>Microsoft Office PowerPoint</Application>
  <PresentationFormat>Widescreen</PresentationFormat>
  <Paragraphs>69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HelloAntsOnFire</vt:lpstr>
      <vt:lpstr>HelloBuckaroo</vt:lpstr>
      <vt:lpstr>Open Sans</vt:lpstr>
      <vt:lpstr>Oswald</vt:lpstr>
      <vt:lpstr>Office Theme</vt:lpstr>
      <vt:lpstr>Newcomer- Emerging Tic-Tac-Toe Choice Board</vt:lpstr>
      <vt:lpstr>Activity # 1 The main idea is the most important information in a text, picture, or graphic.  </vt:lpstr>
      <vt:lpstr>Activity #2 Sing Along and Dance </vt:lpstr>
      <vt:lpstr>PowerPoint Presentation</vt:lpstr>
      <vt:lpstr>Activity #4 How are __________different?  </vt:lpstr>
      <vt:lpstr>Activity #5 Write the word part: ____</vt:lpstr>
      <vt:lpstr>Activity #6  An opinion tells what someone thinks, feels, or believes.  </vt:lpstr>
      <vt:lpstr>Activity #7 Think about who, what, when, where ,why and how.  </vt:lpstr>
      <vt:lpstr>Activity #8 Give two reasons why</vt:lpstr>
      <vt:lpstr>Activity #9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Newcomer- Emerging Tic-Tac-Toe Choice Board</dc:title>
  <dc:creator>Isela C. Ortega</dc:creator>
  <cp:lastModifiedBy>Isela C. Ortega</cp:lastModifiedBy>
  <cp:revision>21</cp:revision>
  <dcterms:created xsi:type="dcterms:W3CDTF">2020-05-07T00:26:36Z</dcterms:created>
  <dcterms:modified xsi:type="dcterms:W3CDTF">2020-05-08T20:37:30Z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0x010100486ED5C6E9525F4AB4A6B1848353C62B</vt:lpwstr>
  </property>
</Properties>
</file>