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4100" r:id="rId3"/>
    <p:sldMasterId id="2147484115" r:id="rId4"/>
  </p:sldMasterIdLst>
  <p:notesMasterIdLst>
    <p:notesMasterId r:id="rId30"/>
  </p:notesMasterIdLst>
  <p:sldIdLst>
    <p:sldId id="256" r:id="rId5"/>
    <p:sldId id="1698" r:id="rId6"/>
    <p:sldId id="257" r:id="rId7"/>
    <p:sldId id="258" r:id="rId8"/>
    <p:sldId id="259" r:id="rId9"/>
    <p:sldId id="1679" r:id="rId10"/>
    <p:sldId id="1681" r:id="rId11"/>
    <p:sldId id="690" r:id="rId12"/>
    <p:sldId id="709" r:id="rId13"/>
    <p:sldId id="1047" r:id="rId14"/>
    <p:sldId id="1006" r:id="rId15"/>
    <p:sldId id="1699" r:id="rId16"/>
    <p:sldId id="1687" r:id="rId17"/>
    <p:sldId id="1689" r:id="rId18"/>
    <p:sldId id="1683" r:id="rId19"/>
    <p:sldId id="1688" r:id="rId20"/>
    <p:sldId id="1690" r:id="rId21"/>
    <p:sldId id="1691" r:id="rId22"/>
    <p:sldId id="1684" r:id="rId23"/>
    <p:sldId id="1685" r:id="rId24"/>
    <p:sldId id="1692" r:id="rId25"/>
    <p:sldId id="1686" r:id="rId26"/>
    <p:sldId id="1693" r:id="rId27"/>
    <p:sldId id="1694" r:id="rId28"/>
    <p:sldId id="17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9051"/>
    <a:srgbClr val="FFD579"/>
    <a:srgbClr val="007476"/>
    <a:srgbClr val="266A7D"/>
    <a:srgbClr val="000000"/>
    <a:srgbClr val="009EA0"/>
    <a:srgbClr val="009193"/>
    <a:srgbClr val="941100"/>
    <a:srgbClr val="580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8D6EC-7FB6-4EB3-9D1D-C4AB52A936B6}" v="2" dt="2022-08-03T19:53:10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/>
    <p:restoredTop sz="93775" autoAdjust="0"/>
  </p:normalViewPr>
  <p:slideViewPr>
    <p:cSldViewPr snapToGrid="0" snapToObjects="1">
      <p:cViewPr varScale="1">
        <p:scale>
          <a:sx n="67" d="100"/>
          <a:sy n="67" d="100"/>
        </p:scale>
        <p:origin x="8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B993-128D-634B-9477-1B243265F33C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BA2BE-6803-9448-9446-B6DA6A30D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0611773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0611773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BA2BE-6803-9448-9446-B6DA6A30D0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0611773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40611773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31af36c2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31af36c2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31af36c2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31af36c2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0" indent="-457200">
              <a:spcBef>
                <a:spcPts val="600"/>
              </a:spcBef>
              <a:buClr>
                <a:srgbClr val="890F03"/>
              </a:buClr>
              <a:buSzPct val="150000"/>
              <a:buFont typeface="+mj-lt"/>
              <a:buAutoNum type="arabicPeriod"/>
              <a:defRPr/>
            </a:pPr>
            <a:endParaRPr lang="en-US" sz="1200" dirty="0">
              <a:sym typeface="Gill Sans Ligh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BA2BE-6803-9448-9446-B6DA6A30D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9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>
            <a:extLst>
              <a:ext uri="{FF2B5EF4-FFF2-40B4-BE49-F238E27FC236}">
                <a16:creationId xmlns:a16="http://schemas.microsoft.com/office/drawing/2014/main" id="{9A3876E7-A826-FD41-8228-8BEDB60B8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2" name="Notes Placeholder 2">
            <a:extLst>
              <a:ext uri="{FF2B5EF4-FFF2-40B4-BE49-F238E27FC236}">
                <a16:creationId xmlns:a16="http://schemas.microsoft.com/office/drawing/2014/main" id="{076625A0-A249-3C42-BBF2-091F8A90D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194563" name="Slide Number Placeholder 3">
            <a:extLst>
              <a:ext uri="{FF2B5EF4-FFF2-40B4-BE49-F238E27FC236}">
                <a16:creationId xmlns:a16="http://schemas.microsoft.com/office/drawing/2014/main" id="{478B8D52-0328-1A4E-836A-319C74D9E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6D704-2603-344B-BEEF-5CFAE23599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panose="020B0302020104020203" pitchFamily="34" charset="-79"/>
              <a:ea typeface="ヒラギノ角ゴ ProN W3" panose="020B0300000000000000" pitchFamily="34" charset="-128"/>
              <a:cs typeface="+mn-cs"/>
              <a:sym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634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600" dirty="0">
              <a:ea typeface="MS PGothic" charset="-128"/>
              <a:cs typeface="MS PGothic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9pPr>
          </a:lstStyle>
          <a:p>
            <a:pPr marL="0" marR="0" lvl="0" indent="0" algn="r" defTabSz="455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56E3-9E2C-F146-A906-D47BA541BA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ea typeface="ヒラギノ角ゴ ProN W3" charset="-128"/>
                <a:cs typeface="+mn-cs"/>
                <a:sym typeface="Gill Sans Light" charset="0"/>
              </a:rPr>
              <a:pPr marL="0" marR="0" lvl="0" indent="0" algn="r" defTabSz="4558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ea typeface="ヒラギノ角ゴ ProN W3" charset="-128"/>
              <a:cs typeface="+mn-cs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1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29057" indent="-280406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21626" indent="-224325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570276" indent="-224325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18927" indent="-224325" eaLnBrk="0" hangingPunct="0"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AF088-F7AF-E945-8303-50562FADA8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charset="0"/>
                <a:ea typeface="ヒラギノ角ゴ ProN W3" charset="0"/>
                <a:sym typeface="Gill Sans Ligh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charset="0"/>
              <a:ea typeface="ヒラギノ角ゴ ProN W3" charset="0"/>
              <a:sym typeface="Gill Sans Light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5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Gill Sans Light" charset="0"/>
              <a:cs typeface="Gill Sans Light" charset="0"/>
            </a:endParaRPr>
          </a:p>
          <a:p>
            <a:pPr marL="0" marR="0" indent="0" algn="l" defTabSz="455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B464-469D-3C48-8702-9EDE8688E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137D8-7BE8-EA47-B63E-5147EE66B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8FE96-9425-8644-BE7A-CF26629C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D55C-726B-FF4C-88C4-1ED4E65A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BAA17-E3B1-E44A-9A1C-503D546A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BF57-4D20-184A-9E81-CB99F10E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45FED-119A-3648-A4E2-9770A22C3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5656-77FA-A44B-AD77-962B068A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31357-1AE1-E245-AA7C-FB2CB293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9FD1-B0C9-5B40-BAA9-BC74B3D4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474A9-A4FF-2543-94B4-BD87AE91B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28BAD-95FC-EA4E-8EE3-3A84A9092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4063-D5F7-4141-85CB-84B6B056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A083-5340-E643-976A-06C523EE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01C59-601A-0540-B668-3BE38B3F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9099" y="3886649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91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93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40" indent="0">
              <a:buNone/>
              <a:defRPr sz="1266"/>
            </a:lvl2pPr>
            <a:lvl3pPr marL="642882" indent="0">
              <a:buNone/>
              <a:defRPr sz="1125"/>
            </a:lvl3pPr>
            <a:lvl4pPr marL="964323" indent="0">
              <a:buNone/>
              <a:defRPr sz="984"/>
            </a:lvl4pPr>
            <a:lvl5pPr marL="1285763" indent="0">
              <a:buNone/>
              <a:defRPr sz="984"/>
            </a:lvl5pPr>
            <a:lvl6pPr marL="1607205" indent="0">
              <a:buNone/>
              <a:defRPr sz="984"/>
            </a:lvl6pPr>
            <a:lvl7pPr marL="1928645" indent="0">
              <a:buNone/>
              <a:defRPr sz="984"/>
            </a:lvl7pPr>
            <a:lvl8pPr marL="2250086" indent="0">
              <a:buNone/>
              <a:defRPr sz="984"/>
            </a:lvl8pPr>
            <a:lvl9pPr marL="2571527" indent="0">
              <a:buNone/>
              <a:defRPr sz="98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68462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3377" y="2241352"/>
            <a:ext cx="5691188" cy="4107656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67439" y="2241352"/>
            <a:ext cx="5691188" cy="4107656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45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0" indent="0">
              <a:buNone/>
              <a:defRPr sz="1406" b="1"/>
            </a:lvl2pPr>
            <a:lvl3pPr marL="642882" indent="0">
              <a:buNone/>
              <a:defRPr sz="1266" b="1"/>
            </a:lvl3pPr>
            <a:lvl4pPr marL="964323" indent="0">
              <a:buNone/>
              <a:defRPr sz="1125" b="1"/>
            </a:lvl4pPr>
            <a:lvl5pPr marL="1285763" indent="0">
              <a:buNone/>
              <a:defRPr sz="1125" b="1"/>
            </a:lvl5pPr>
            <a:lvl6pPr marL="1607205" indent="0">
              <a:buNone/>
              <a:defRPr sz="1125" b="1"/>
            </a:lvl6pPr>
            <a:lvl7pPr marL="1928645" indent="0">
              <a:buNone/>
              <a:defRPr sz="1125" b="1"/>
            </a:lvl7pPr>
            <a:lvl8pPr marL="2250086" indent="0">
              <a:buNone/>
              <a:defRPr sz="1125" b="1"/>
            </a:lvl8pPr>
            <a:lvl9pPr marL="2571527" indent="0">
              <a:buNone/>
              <a:defRPr sz="112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0" indent="0">
              <a:buNone/>
              <a:defRPr sz="1406" b="1"/>
            </a:lvl2pPr>
            <a:lvl3pPr marL="642882" indent="0">
              <a:buNone/>
              <a:defRPr sz="1266" b="1"/>
            </a:lvl3pPr>
            <a:lvl4pPr marL="964323" indent="0">
              <a:buNone/>
              <a:defRPr sz="1125" b="1"/>
            </a:lvl4pPr>
            <a:lvl5pPr marL="1285763" indent="0">
              <a:buNone/>
              <a:defRPr sz="1125" b="1"/>
            </a:lvl5pPr>
            <a:lvl6pPr marL="1607205" indent="0">
              <a:buNone/>
              <a:defRPr sz="1125" b="1"/>
            </a:lvl6pPr>
            <a:lvl7pPr marL="1928645" indent="0">
              <a:buNone/>
              <a:defRPr sz="1125" b="1"/>
            </a:lvl7pPr>
            <a:lvl8pPr marL="2250086" indent="0">
              <a:buNone/>
              <a:defRPr sz="1125" b="1"/>
            </a:lvl8pPr>
            <a:lvl9pPr marL="2571527" indent="0">
              <a:buNone/>
              <a:defRPr sz="112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55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815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11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198" y="273475"/>
            <a:ext cx="401091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0198" y="1435448"/>
            <a:ext cx="401091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40" indent="0">
              <a:buNone/>
              <a:defRPr sz="773"/>
            </a:lvl2pPr>
            <a:lvl3pPr marL="642882" indent="0">
              <a:buNone/>
              <a:defRPr sz="703"/>
            </a:lvl3pPr>
            <a:lvl4pPr marL="964323" indent="0">
              <a:buNone/>
              <a:defRPr sz="633"/>
            </a:lvl4pPr>
            <a:lvl5pPr marL="1285763" indent="0">
              <a:buNone/>
              <a:defRPr sz="633"/>
            </a:lvl5pPr>
            <a:lvl6pPr marL="1607205" indent="0">
              <a:buNone/>
              <a:defRPr sz="633"/>
            </a:lvl6pPr>
            <a:lvl7pPr marL="1928645" indent="0">
              <a:buNone/>
              <a:defRPr sz="633"/>
            </a:lvl7pPr>
            <a:lvl8pPr marL="2250086" indent="0">
              <a:buNone/>
              <a:defRPr sz="633"/>
            </a:lvl8pPr>
            <a:lvl9pPr marL="2571527" indent="0">
              <a:buNone/>
              <a:defRPr sz="6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46346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E453-6350-6C43-8D9C-32FE08C2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DE6FB-5198-5947-9502-353EEE46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749C5-5BF4-584D-81EE-2C54E605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96263-CEAB-6349-A01C-249AEF80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CBC8-43A0-1F4E-840F-FE53AD2D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0182" y="612800"/>
            <a:ext cx="7314903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440" indent="0">
              <a:buNone/>
              <a:defRPr sz="1969"/>
            </a:lvl2pPr>
            <a:lvl3pPr marL="642882" indent="0">
              <a:buNone/>
              <a:defRPr sz="1687"/>
            </a:lvl3pPr>
            <a:lvl4pPr marL="964323" indent="0">
              <a:buNone/>
              <a:defRPr sz="1406"/>
            </a:lvl4pPr>
            <a:lvl5pPr marL="1285763" indent="0">
              <a:buNone/>
              <a:defRPr sz="1406"/>
            </a:lvl5pPr>
            <a:lvl6pPr marL="1607205" indent="0">
              <a:buNone/>
              <a:defRPr sz="1406"/>
            </a:lvl6pPr>
            <a:lvl7pPr marL="1928645" indent="0">
              <a:buNone/>
              <a:defRPr sz="1406"/>
            </a:lvl7pPr>
            <a:lvl8pPr marL="2250086" indent="0">
              <a:buNone/>
              <a:defRPr sz="1406"/>
            </a:lvl8pPr>
            <a:lvl9pPr marL="2571527" indent="0">
              <a:buNone/>
              <a:defRPr sz="1406"/>
            </a:lvl9pPr>
          </a:lstStyle>
          <a:p>
            <a:pPr lvl="0"/>
            <a:endParaRPr lang="en-US" noProof="0">
              <a:sym typeface="Gill Sans Ligh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90182" y="5367860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40" indent="0">
              <a:buNone/>
              <a:defRPr sz="773"/>
            </a:lvl2pPr>
            <a:lvl3pPr marL="642882" indent="0">
              <a:buNone/>
              <a:defRPr sz="703"/>
            </a:lvl3pPr>
            <a:lvl4pPr marL="964323" indent="0">
              <a:buNone/>
              <a:defRPr sz="633"/>
            </a:lvl4pPr>
            <a:lvl5pPr marL="1285763" indent="0">
              <a:buNone/>
              <a:defRPr sz="633"/>
            </a:lvl5pPr>
            <a:lvl6pPr marL="1607205" indent="0">
              <a:buNone/>
              <a:defRPr sz="633"/>
            </a:lvl6pPr>
            <a:lvl7pPr marL="1928645" indent="0">
              <a:buNone/>
              <a:defRPr sz="633"/>
            </a:lvl7pPr>
            <a:lvl8pPr marL="2250086" indent="0">
              <a:buNone/>
              <a:defRPr sz="633"/>
            </a:lvl8pPr>
            <a:lvl9pPr marL="2571527" indent="0">
              <a:buNone/>
              <a:defRPr sz="6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66821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95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977313" y="178594"/>
            <a:ext cx="2881312" cy="61704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3375" y="178594"/>
            <a:ext cx="8501063" cy="617041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01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38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93" indent="0" algn="ctr">
              <a:buNone/>
              <a:defRPr/>
            </a:lvl2pPr>
            <a:lvl3pPr marL="913790" indent="0" algn="ctr">
              <a:buNone/>
              <a:defRPr/>
            </a:lvl3pPr>
            <a:lvl4pPr marL="1370690" indent="0" algn="ctr">
              <a:buNone/>
              <a:defRPr/>
            </a:lvl4pPr>
            <a:lvl5pPr marL="1827585" indent="0" algn="ctr">
              <a:buNone/>
              <a:defRPr/>
            </a:lvl5pPr>
            <a:lvl6pPr marL="2284479" indent="0" algn="ctr">
              <a:buNone/>
              <a:defRPr/>
            </a:lvl6pPr>
            <a:lvl7pPr marL="2741378" indent="0" algn="ctr">
              <a:buNone/>
              <a:defRPr/>
            </a:lvl7pPr>
            <a:lvl8pPr marL="3198268" indent="0" algn="ctr">
              <a:buNone/>
              <a:defRPr/>
            </a:lvl8pPr>
            <a:lvl9pPr marL="36551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9410-3C78-944B-B74A-E634B7C4D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25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6567-585F-DD4F-9ECC-2BB923FE42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3" indent="0">
              <a:buNone/>
              <a:defRPr sz="1800"/>
            </a:lvl2pPr>
            <a:lvl3pPr marL="913790" indent="0">
              <a:buNone/>
              <a:defRPr sz="1600"/>
            </a:lvl3pPr>
            <a:lvl4pPr marL="1370690" indent="0">
              <a:buNone/>
              <a:defRPr sz="1400"/>
            </a:lvl4pPr>
            <a:lvl5pPr marL="1827585" indent="0">
              <a:buNone/>
              <a:defRPr sz="1400"/>
            </a:lvl5pPr>
            <a:lvl6pPr marL="2284479" indent="0">
              <a:buNone/>
              <a:defRPr sz="1400"/>
            </a:lvl6pPr>
            <a:lvl7pPr marL="2741378" indent="0">
              <a:buNone/>
              <a:defRPr sz="1400"/>
            </a:lvl7pPr>
            <a:lvl8pPr marL="3198268" indent="0">
              <a:buNone/>
              <a:defRPr sz="1400"/>
            </a:lvl8pPr>
            <a:lvl9pPr marL="36551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9A4C-374B-6049-B080-A5298B00F8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83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AD958-8222-684F-A7A1-784F6D1F13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34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90" indent="0">
              <a:buNone/>
              <a:defRPr sz="1600" b="1"/>
            </a:lvl4pPr>
            <a:lvl5pPr marL="1827585" indent="0">
              <a:buNone/>
              <a:defRPr sz="1600" b="1"/>
            </a:lvl5pPr>
            <a:lvl6pPr marL="2284479" indent="0">
              <a:buNone/>
              <a:defRPr sz="1600" b="1"/>
            </a:lvl6pPr>
            <a:lvl7pPr marL="2741378" indent="0">
              <a:buNone/>
              <a:defRPr sz="1600" b="1"/>
            </a:lvl7pPr>
            <a:lvl8pPr marL="3198268" indent="0">
              <a:buNone/>
              <a:defRPr sz="1600" b="1"/>
            </a:lvl8pPr>
            <a:lvl9pPr marL="36551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90" indent="0">
              <a:buNone/>
              <a:defRPr sz="1600" b="1"/>
            </a:lvl4pPr>
            <a:lvl5pPr marL="1827585" indent="0">
              <a:buNone/>
              <a:defRPr sz="1600" b="1"/>
            </a:lvl5pPr>
            <a:lvl6pPr marL="2284479" indent="0">
              <a:buNone/>
              <a:defRPr sz="1600" b="1"/>
            </a:lvl6pPr>
            <a:lvl7pPr marL="2741378" indent="0">
              <a:buNone/>
              <a:defRPr sz="1600" b="1"/>
            </a:lvl7pPr>
            <a:lvl8pPr marL="3198268" indent="0">
              <a:buNone/>
              <a:defRPr sz="1600" b="1"/>
            </a:lvl8pPr>
            <a:lvl9pPr marL="36551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DE8F-B505-2448-9725-EC1FD88A78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6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E5AD8-EADD-0742-B4E1-96707DE973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0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41E9-AD9D-CD4E-87D0-EF7CF335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3B6E8-91C7-B24B-9F68-192F2EAB9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B134-8230-FA41-ACDC-254C2D09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7BDB-9431-034C-8913-339ECD99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4FD41-89D0-8841-A67F-5BFA40D6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7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81F8-85C7-634C-8B06-17C8A83CFB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62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90" indent="0">
              <a:buNone/>
              <a:defRPr sz="900"/>
            </a:lvl4pPr>
            <a:lvl5pPr marL="1827585" indent="0">
              <a:buNone/>
              <a:defRPr sz="900"/>
            </a:lvl5pPr>
            <a:lvl6pPr marL="2284479" indent="0">
              <a:buNone/>
              <a:defRPr sz="900"/>
            </a:lvl6pPr>
            <a:lvl7pPr marL="2741378" indent="0">
              <a:buNone/>
              <a:defRPr sz="900"/>
            </a:lvl7pPr>
            <a:lvl8pPr marL="3198268" indent="0">
              <a:buNone/>
              <a:defRPr sz="900"/>
            </a:lvl8pPr>
            <a:lvl9pPr marL="36551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10E0C-8BC2-1549-AE6E-A72D6FD5D0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89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790" indent="0">
              <a:buNone/>
              <a:defRPr sz="2400"/>
            </a:lvl3pPr>
            <a:lvl4pPr marL="1370690" indent="0">
              <a:buNone/>
              <a:defRPr sz="2000"/>
            </a:lvl4pPr>
            <a:lvl5pPr marL="1827585" indent="0">
              <a:buNone/>
              <a:defRPr sz="2000"/>
            </a:lvl5pPr>
            <a:lvl6pPr marL="2284479" indent="0">
              <a:buNone/>
              <a:defRPr sz="2000"/>
            </a:lvl6pPr>
            <a:lvl7pPr marL="2741378" indent="0">
              <a:buNone/>
              <a:defRPr sz="2000"/>
            </a:lvl7pPr>
            <a:lvl8pPr marL="3198268" indent="0">
              <a:buNone/>
              <a:defRPr sz="2000"/>
            </a:lvl8pPr>
            <a:lvl9pPr marL="365516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90" indent="0">
              <a:buNone/>
              <a:defRPr sz="900"/>
            </a:lvl4pPr>
            <a:lvl5pPr marL="1827585" indent="0">
              <a:buNone/>
              <a:defRPr sz="900"/>
            </a:lvl5pPr>
            <a:lvl6pPr marL="2284479" indent="0">
              <a:buNone/>
              <a:defRPr sz="900"/>
            </a:lvl6pPr>
            <a:lvl7pPr marL="2741378" indent="0">
              <a:buNone/>
              <a:defRPr sz="900"/>
            </a:lvl7pPr>
            <a:lvl8pPr marL="3198268" indent="0">
              <a:buNone/>
              <a:defRPr sz="900"/>
            </a:lvl8pPr>
            <a:lvl9pPr marL="36551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F002B-B667-3649-BC80-7DB052004E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66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BD16-7FAE-DF47-AE39-D520D7E46E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88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288D-8E86-1E45-8340-1DCFE35581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85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1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B372-121E-DB49-AE76-89990C9AF9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15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1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9A4A-FA05-4F48-89B8-65B454A539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2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2214562"/>
            <a:ext cx="9861551" cy="1920240"/>
          </a:xfrm>
        </p:spPr>
        <p:txBody>
          <a:bodyPr>
            <a:normAutofit/>
          </a:bodyPr>
          <a:lstStyle>
            <a:lvl1pPr>
              <a:defRPr sz="1828"/>
            </a:lvl1pPr>
            <a:lvl2pPr>
              <a:defRPr sz="1828"/>
            </a:lvl2pPr>
            <a:lvl3pPr>
              <a:defRPr sz="1828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605" y="4224973"/>
            <a:ext cx="9861551" cy="1920240"/>
          </a:xfrm>
        </p:spPr>
        <p:txBody>
          <a:bodyPr>
            <a:normAutofit/>
          </a:bodyPr>
          <a:lstStyle>
            <a:lvl1pPr>
              <a:defRPr sz="1828"/>
            </a:lvl1pPr>
            <a:lvl2pPr>
              <a:defRPr sz="1828"/>
            </a:lvl2pPr>
            <a:lvl3pPr>
              <a:defRPr sz="1828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9599416" y="6356822"/>
            <a:ext cx="2336601" cy="365001"/>
          </a:xfrm>
          <a:prstGeom prst="rect">
            <a:avLst/>
          </a:prstGeom>
        </p:spPr>
        <p:txBody>
          <a:bodyPr/>
          <a:lstStyle>
            <a:lvl1pPr defTabSz="642915">
              <a:defRPr/>
            </a:lvl1pPr>
          </a:lstStyle>
          <a:p>
            <a:fld id="{43E7A744-1118-D14C-90D4-3519FCB31E02}" type="datetime1">
              <a:rPr lang="en-US" altLang="en-US"/>
              <a:pPr/>
              <a:t>8/4/2022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2173" y="6356822"/>
            <a:ext cx="8009929" cy="365001"/>
          </a:xfrm>
          <a:prstGeom prst="rect">
            <a:avLst/>
          </a:prstGeom>
        </p:spPr>
        <p:txBody>
          <a:bodyPr/>
          <a:lstStyle>
            <a:lvl1pPr defTabSz="642915">
              <a:defRPr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008817" y="360537"/>
            <a:ext cx="675680" cy="365001"/>
          </a:xfrm>
          <a:prstGeom prst="rect">
            <a:avLst/>
          </a:prstGeom>
        </p:spPr>
        <p:txBody>
          <a:bodyPr/>
          <a:lstStyle>
            <a:lvl1pPr defTabSz="642915">
              <a:defRPr/>
            </a:lvl1pPr>
          </a:lstStyle>
          <a:p>
            <a:fld id="{06F4E08D-62C9-BA4B-8519-4B6DA4574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198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4CEFF-204C-C34F-BBB3-8C49D64D2314}"/>
              </a:ext>
            </a:extLst>
          </p:cNvPr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4F3FD-310D-0D4F-9EA1-63F065A7E34B}"/>
              </a:ext>
            </a:extLst>
          </p:cNvPr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0D05C-C1D4-9B4D-83DE-03546F94DA07}"/>
              </a:ext>
            </a:extLst>
          </p:cNvPr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7CD7D50F-A9C9-A04C-AD4F-29341BE5EAF7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751E24-89CD-7B4A-BBA4-01AEF4D916A1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ea typeface="+mn-ea"/>
              </a:endParaRP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A75E9100-1180-9D4A-93D0-39417693B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7851ED2-8603-BF40-88E7-23311883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3D6B4F3-82A8-FE45-88AB-84F1D98C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1BF7974-84C8-FE42-B78D-49511810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fld id="{47C41539-CA5A-3846-BB7F-A66DF5497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4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F65D9-DA81-1A44-A39C-8456BFDE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BA2D-8154-9447-9371-82AA2479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03706-360F-4F46-A0CB-5CEED31E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9A3DD-6712-0341-BAF8-31186ADB3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6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078F-FF1C-534A-95B1-EF7E4291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F2533-4A97-4546-8CE4-86FD815F7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2438A-ED83-8341-9695-21E08FFA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1D95-F538-A949-9B5F-9102A5AA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71FC1-9539-E34F-BCA5-0D09819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B4E76-E2F1-5B40-A430-246D9FE4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21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CC9F5C-0F7F-764C-934E-B1E03F6FA822}"/>
              </a:ext>
            </a:extLst>
          </p:cNvPr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3E0BC2DD-394E-424B-9DA5-E3989E47F962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D6F43F-EEEB-A14E-98EE-A5E17FAB3F32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ea typeface="+mn-ea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9F2B940D-F613-414A-A118-DB09CD81F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CC3A89-CCBD-D446-AD8F-9377EFB3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6BBBBF-E9F4-9B46-9F23-3A15048E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D3A0A5-01CC-2345-9EB2-7D1173E6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fld id="{3BC53CFB-0CD9-834F-A1D4-7BBB4D604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205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0D6369-3562-2D45-8115-DE465392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94E1DE-47A8-B946-9449-4D82E2E1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67F21F-ED98-E441-8B4D-BF2F2877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E406E-DF08-D74B-AE9F-73CDE5A23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990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2E10C2-AE26-F248-AE45-0C724708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1A312F-CF79-6B4F-A8B1-20C855AF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726880-D7B8-5348-BFA1-2B3846A2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0FEB1-EA54-AC4F-AB93-A627A870E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40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BDDA21-A2B8-134A-98EE-1B5CFDDD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342555-7578-A049-9C41-1EB75EFB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695E58-0CDF-E24C-9E63-CBD98BAC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6CC4C-1095-D446-B6BF-08C8FD8B7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65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F86B19-D6C7-4940-9FF2-096B3560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593916-E19F-3F42-A0C6-AB58A1B3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26D59E-A31E-0C44-BBB0-897536B0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6CB2-6E20-ED45-8288-6F97D4BA7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123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DCD19B-68B1-D544-81B5-B73179EE6746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842CDC4C-3C56-4A44-B4EC-1C3050EDEC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74F26B-81C2-8844-AC12-CB8CECCCA3F7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ea typeface="+mn-ea"/>
              </a:endParaRPr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0F70AE37-2EAA-A040-89FD-736DAE7C2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9117ECF-A65C-4B48-A89D-12DE2C4B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5A3307F-07CF-B643-8050-DB9E6B99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186031C-8D6C-5945-9CDE-6FF9F8A9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ADFF8-B535-734B-BBD6-41C2C749C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033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E7E09B-7EA6-2C4F-A9B7-D619F32D6EEE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5370F190-6873-7D42-85D1-BADFEFE500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9D8875-6EFE-5E48-BF1F-7B5C9743B1CA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ea typeface="+mn-ea"/>
              </a:endParaRPr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BFAB8DE9-56DB-8542-83E1-06BCF2573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E8E1345-1A9F-EC4D-B82E-13DE0F3F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F4EF71A-5D38-A444-BC27-AD2D3E4F0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EF9205-618A-254A-A228-0E4DE499D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78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E67A-4272-AA40-852D-CAD6666E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9918-8D85-7341-ABC9-0608F5DD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E98D-5725-4F46-9436-B49B9343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4D91D-494C-DF49-A799-697FBF414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63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2F31F-EA16-AC40-87A5-0FED88CA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8AA34-69C7-FC4D-B32B-23D8EDC7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C9C71-5F63-E740-89FA-02AAE9DE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9630-450C-B54A-8057-594681F7D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506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6E9FB-1B82-AB40-B605-AC3A15D53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0029B-73FA-584C-9D07-6A47B2E84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6198-2563-5149-9E4E-1BDA95135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024F9-2705-3D40-8270-92ABFCEA2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44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BAB5-9805-7B44-AC74-74E94FC6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ED67B-9B70-0B48-BA5A-06C42C3CB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020BB-16D6-A34A-9BB4-07E071F33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38EBA-5038-6C45-9A97-0A573E9C8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63B41-F392-404B-8EE6-9C4EC373C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1056E-696C-604B-ABCE-C05BCBC7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B0100-AEF1-9041-844E-D5608218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5DB3F-C692-0849-A808-2760ED26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3543A9-2770-514C-8FCF-B96285FD6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34E8FE-8A8D-264F-80DB-1BAAC1E6B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F309CE-ECA9-414D-B918-CF925F0EB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876C-048D-F540-B52B-601272F8E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973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FD962F-94CF-564B-B911-CB6CCEA48260}"/>
              </a:ext>
            </a:extLst>
          </p:cNvPr>
          <p:cNvSpPr/>
          <p:nvPr/>
        </p:nvSpPr>
        <p:spPr>
          <a:xfrm>
            <a:off x="360363" y="268288"/>
            <a:ext cx="2193925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610E7EB-E978-B141-AAB9-4DB6EDD26F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15488" y="6356350"/>
            <a:ext cx="233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18FC-CC35-EC44-B382-52397782A8FD}" type="datetime1">
              <a:rPr lang="en-US" smtClean="0"/>
              <a:t>8/4/2022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E9F69D-AC64-D44D-A5B3-BFFF855C1E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03538" y="6356350"/>
            <a:ext cx="65706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0FD13A-9B05-D24F-A32A-D6DB018794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913" y="360363"/>
            <a:ext cx="674687" cy="365125"/>
          </a:xfrm>
        </p:spPr>
        <p:txBody>
          <a:bodyPr/>
          <a:lstStyle>
            <a:lvl1pPr>
              <a:defRPr/>
            </a:lvl1pPr>
          </a:lstStyle>
          <a:p>
            <a:fld id="{110F2C49-BC27-8941-97B9-C5CEEA8DF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7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3AA6-4998-5A43-99A3-CC16562E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54B41-27E2-104B-8ED5-74EA3F92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AD3A6-B7C5-0A4B-BA82-116F118D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236EA-0CD3-F74E-8AFD-F430542D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F5CB5-0831-324B-BCAD-E459B7EA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5140A-7809-874A-A968-9B4F989A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2EF75-FD53-3244-9396-23DD6DED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E866-7755-2745-8352-18AC4A12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C865-D59B-A343-8E92-98621DDF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2165-FED0-E24E-891D-83C015D61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9ACB-06AF-6A49-BB44-A0F39D55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0AE7D-7DD6-654D-8162-84A6F066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DC649-8D82-9147-AA5C-EF0C09B0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64A2-B305-AC40-A6D8-C2F9DDE4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02595-A14F-3A47-B916-7571500E5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259DD-4EB7-6F46-8680-EBDAFD9DA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9D1A-4619-D14B-9CCF-C4A53B77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2A79B-C3BE-4646-83A8-54BB503F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3CD08-DA26-C741-84B5-A18CF1C5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D82D7-E658-D646-9377-A52329F9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59F7C-5E39-B944-83B8-9BF6D4A21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EB38-0D61-6041-B1CC-1334BB261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81C3-C20C-0B44-B7D8-976F311AF49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A577F-5C3B-1643-9553-9CBC49AF1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270B3-7076-B24E-940B-620E95E3B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5176-3A70-6C4F-81BB-0EE1F3D4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3376" y="178594"/>
            <a:ext cx="11525251" cy="171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6" y="2241352"/>
            <a:ext cx="11525251" cy="41076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53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413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Calibri" pitchFamily="-108" charset="0"/>
          <a:ea typeface="MS PGothic" pitchFamily="34" charset="-128"/>
          <a:cs typeface="MS PGothic" pitchFamily="34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Calibri" pitchFamily="-108" charset="0"/>
          <a:ea typeface="MS PGothic" pitchFamily="34" charset="-128"/>
          <a:cs typeface="MS PGothic" pitchFamily="34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Calibri" pitchFamily="-108" charset="0"/>
          <a:ea typeface="MS PGothic" pitchFamily="34" charset="-128"/>
          <a:cs typeface="MS PGothic" pitchFamily="34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Calibri" pitchFamily="-108" charset="0"/>
          <a:ea typeface="MS PGothic" pitchFamily="34" charset="-128"/>
          <a:cs typeface="MS PGothic" pitchFamily="34" charset="-128"/>
          <a:sym typeface="Gill Sans Light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14294" indent="-214294" algn="l" rtl="0" eaLnBrk="0" fontAlgn="base" hangingPunct="0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  <a:sym typeface="Gill Sans Light" charset="0"/>
        </a:defRPr>
      </a:lvl1pPr>
      <a:lvl2pPr marL="446446" indent="-214294" algn="l" rtl="0" eaLnBrk="0" fontAlgn="base" hangingPunct="0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MS PGothic" pitchFamily="34" charset="-128"/>
          <a:cs typeface="MS PGothic" charset="0"/>
          <a:sym typeface="Gill Sans Light" charset="0"/>
        </a:defRPr>
      </a:lvl2pPr>
      <a:lvl3pPr marL="714314" indent="-214294" algn="l" rtl="0" eaLnBrk="0" fontAlgn="base" hangingPunct="0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MS PGothic" pitchFamily="34" charset="-128"/>
          <a:cs typeface="MS PGothic" charset="0"/>
          <a:sym typeface="Gill Sans Light" charset="0"/>
        </a:defRPr>
      </a:lvl3pPr>
      <a:lvl4pPr marL="982181" indent="-214294" algn="l" rtl="0" eaLnBrk="0" fontAlgn="base" hangingPunct="0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MS PGothic" pitchFamily="34" charset="-128"/>
          <a:cs typeface="MS PGothic" charset="0"/>
          <a:sym typeface="Gill Sans Light" charset="0"/>
        </a:defRPr>
      </a:lvl4pPr>
      <a:lvl5pPr marL="1250048" indent="-214294" algn="l" rtl="0" eaLnBrk="0" fontAlgn="base" hangingPunct="0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MS PGothic" pitchFamily="34" charset="-128"/>
          <a:cs typeface="MS PGothic" charset="0"/>
          <a:sym typeface="Gill Sans Light" charset="0"/>
        </a:defRPr>
      </a:lvl5pPr>
      <a:lvl6pPr marL="1571488" indent="-214294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1892929" indent="-214294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214371" indent="-214294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2535811" indent="-214294" algn="l" rtl="0" fontAlgn="base">
        <a:spcBef>
          <a:spcPts val="267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0A4FEA-21D6-E345-8A17-FD0BE8B56595}" type="slidenum">
              <a:rPr lang="en-US" altLang="en-US" smtClean="0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00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5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6600" indent="-279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3850" indent="-2222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1050" indent="-2222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931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824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722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614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5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9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9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5895F-88AD-2E45-840B-EDE273A0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7267" name="Text Placeholder 2">
            <a:extLst>
              <a:ext uri="{FF2B5EF4-FFF2-40B4-BE49-F238E27FC236}">
                <a16:creationId xmlns:a16="http://schemas.microsoft.com/office/drawing/2014/main" id="{4416F4EE-6FA0-2444-92BF-8F6B604C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1A864-98CE-B34F-BAFF-97379CAFF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9BF56-8E2A-224E-95AA-35182EB6C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267270" name="Group 6">
            <a:extLst>
              <a:ext uri="{FF2B5EF4-FFF2-40B4-BE49-F238E27FC236}">
                <a16:creationId xmlns:a16="http://schemas.microsoft.com/office/drawing/2014/main" id="{7A788BA8-6859-1C41-B4AD-8715C47438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B97300-FFCC-9E46-8603-E36B5CCE1BE4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ea typeface="+mn-ea"/>
              </a:endParaRPr>
            </a:p>
          </p:txBody>
        </p:sp>
        <p:sp>
          <p:nvSpPr>
            <p:cNvPr id="267275" name="Oval 8">
              <a:extLst>
                <a:ext uri="{FF2B5EF4-FFF2-40B4-BE49-F238E27FC236}">
                  <a16:creationId xmlns:a16="http://schemas.microsoft.com/office/drawing/2014/main" id="{9B4AC03A-AE24-8A47-9D8F-6613BEB71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95B99-572B-914D-B3C9-D31E9B795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Rockwell Condensed" panose="02060603050405020104" pitchFamily="18" charset="77"/>
              </a:defRPr>
            </a:lvl1pPr>
          </a:lstStyle>
          <a:p>
            <a:fld id="{D286BB5E-89E2-2E42-8B29-68E7F1BCD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7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7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77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77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77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7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77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hRvtVrXcC3Y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hRvtVrXcC3Y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63400" y="275771"/>
            <a:ext cx="4990771" cy="3016062"/>
          </a:xfrm>
          <a:prstGeom prst="rect">
            <a:avLst/>
          </a:prstGeom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buSzPts val="990"/>
            </a:pPr>
            <a:r>
              <a:rPr lang="en" sz="3600" dirty="0"/>
              <a:t>Our Goals Today: Discuss two (related) topics</a:t>
            </a:r>
            <a:endParaRPr sz="36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SzPts val="852"/>
            </a:pPr>
            <a:r>
              <a:rPr lang="en" sz="2303" b="1">
                <a:solidFill>
                  <a:srgbClr val="FF9900"/>
                </a:solidFill>
              </a:rPr>
              <a:t>Academic language</a:t>
            </a:r>
            <a:r>
              <a:rPr lang="en" sz="2303">
                <a:solidFill>
                  <a:srgbClr val="FF9900"/>
                </a:solidFill>
              </a:rPr>
              <a:t>:</a:t>
            </a:r>
            <a:r>
              <a:rPr lang="en" sz="2303"/>
              <a:t> what is it? What is it good for?</a:t>
            </a:r>
            <a:endParaRPr sz="2303"/>
          </a:p>
          <a:p>
            <a:pPr marL="0" indent="0" algn="l">
              <a:buSzPts val="852"/>
            </a:pPr>
            <a:endParaRPr sz="2303"/>
          </a:p>
          <a:p>
            <a:pPr marL="0" indent="0" algn="l">
              <a:buSzPts val="852"/>
            </a:pPr>
            <a:r>
              <a:rPr lang="en" sz="2303" b="1">
                <a:solidFill>
                  <a:srgbClr val="FF9900"/>
                </a:solidFill>
              </a:rPr>
              <a:t>Student voice:</a:t>
            </a:r>
            <a:r>
              <a:rPr lang="en" sz="2303"/>
              <a:t> what does it have to do with learning or reading comprehension? </a:t>
            </a:r>
            <a:endParaRPr sz="2303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" sz="3867"/>
              <a:t>Three panelists</a:t>
            </a:r>
            <a:endParaRPr sz="3867"/>
          </a:p>
          <a:p>
            <a:pPr marL="0" indent="0" algn="ctr">
              <a:spcBef>
                <a:spcPts val="1600"/>
              </a:spcBef>
              <a:buNone/>
            </a:pPr>
            <a:r>
              <a:rPr lang="en" sz="3867"/>
              <a:t>Paola Uccelli</a:t>
            </a:r>
            <a:endParaRPr sz="3867"/>
          </a:p>
          <a:p>
            <a:pPr marL="0" indent="0" algn="ctr">
              <a:spcBef>
                <a:spcPts val="1600"/>
              </a:spcBef>
              <a:buNone/>
            </a:pPr>
            <a:r>
              <a:rPr lang="en" sz="3867"/>
              <a:t>Gladys Aguilar</a:t>
            </a:r>
            <a:endParaRPr sz="3867"/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867"/>
              <a:t>Catherine Snow</a:t>
            </a:r>
            <a:endParaRPr sz="3867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D50E7-ED6D-04EA-CD1B-6D14B0B23370}"/>
              </a:ext>
            </a:extLst>
          </p:cNvPr>
          <p:cNvSpPr txBox="1"/>
          <p:nvPr/>
        </p:nvSpPr>
        <p:spPr>
          <a:xfrm>
            <a:off x="263399" y="446705"/>
            <a:ext cx="49907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Academic Language: Making Space for Student Voices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946789" y="2246859"/>
            <a:ext cx="2111871" cy="199578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marL="0" marR="0" lvl="0" indent="0" algn="ctr" defTabSz="6428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 Light" pitchFamily="1" charset="0"/>
              </a:rPr>
              <a:t>reading   &amp; writing to learn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407588" y="2649784"/>
            <a:ext cx="2772196" cy="1498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6851585" y="3779877"/>
            <a:ext cx="283406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2169034" y="1496348"/>
            <a:ext cx="2834060" cy="10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9pPr>
          </a:lstStyle>
          <a:p>
            <a:pPr marL="0" marR="0" lvl="0" indent="0" algn="ctr" defTabSz="6428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8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Gill Sans Light" charset="0"/>
              </a:rPr>
              <a:t>students bring their more conversational </a:t>
            </a:r>
          </a:p>
          <a:p>
            <a:pPr marL="0" marR="0" lvl="0" indent="0" algn="ctr" defTabSz="6428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8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Gill Sans Light" charset="0"/>
              </a:rPr>
              <a:t>language</a:t>
            </a:r>
          </a:p>
        </p:txBody>
      </p:sp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6866335" y="2595085"/>
            <a:ext cx="3247057" cy="10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9pPr>
          </a:lstStyle>
          <a:p>
            <a:pPr lvl="0" algn="ctr" defTabSz="64289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8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</a:t>
            </a:r>
            <a:r>
              <a:rPr kumimoji="0" lang="en-US" altLang="en-US" sz="218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Gill Sans Light" charset="0"/>
              </a:rPr>
              <a:t> texts contain </a:t>
            </a:r>
            <a:endParaRPr lang="en-US" altLang="en-US" sz="218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defTabSz="64289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8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information-d</a:t>
            </a:r>
            <a:r>
              <a:rPr kumimoji="0" lang="en-US" altLang="en-US" sz="218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Gill Sans Light" charset="0"/>
              </a:rPr>
              <a:t>ense</a:t>
            </a:r>
            <a:r>
              <a:rPr kumimoji="0" lang="en-US" altLang="en-US" sz="218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Gill Sans Light" charset="0"/>
              </a:rPr>
              <a:t> </a:t>
            </a:r>
          </a:p>
          <a:p>
            <a:pPr marL="0" marR="0" lvl="0" indent="0" algn="ctr" defTabSz="6428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8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Gill Sans Light" charset="0"/>
              </a:rPr>
              <a:t>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6468" y="3850394"/>
            <a:ext cx="311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The available scientific evidence has shown that this approach is likely to be the most effective. Consequently</a:t>
            </a:r>
            <a:r>
              <a:rPr kumimoji="0" lang="is-IS" sz="1800" i="1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kumimoji="0" lang="en-US" sz="1800" i="1" u="none" strike="noStrike" kern="1200" cap="none" spc="0" normalizeH="0" baseline="0" noProof="0" dirty="0">
              <a:ln>
                <a:noFill/>
              </a:ln>
              <a:solidFill>
                <a:srgbClr val="266A7D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5803" y="2754055"/>
            <a:ext cx="248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Hey, I don’t like that, so let’s not do it that way!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" y="5350719"/>
            <a:ext cx="11918742" cy="1046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763" marR="0" lvl="0" indent="0" algn="ctr" defTabSz="455819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HYPOTHESIS: </a:t>
            </a:r>
          </a:p>
          <a:p>
            <a:pPr marL="346075" marR="0" lvl="0" indent="-341313" algn="ctr" defTabSz="455819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individual differences </a:t>
            </a:r>
            <a:r>
              <a:rPr lang="en-US" alt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understanding the language of school texts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6075" marR="0" lvl="0" indent="-341313" algn="ctr" defTabSz="455819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would 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help explain why students struggle with reading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comprehension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82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5114" y="277937"/>
            <a:ext cx="9618815" cy="4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94" tIns="32040" rIns="64094" bIns="32040">
            <a:spAutoFit/>
          </a:bodyPr>
          <a:lstStyle>
            <a:lvl1pPr marL="406400" indent="-4064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0" marR="0" lvl="0" indent="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"/>
                <a:ea typeface="ヒラギノ角ゴ ProN W3" charset="0"/>
                <a:cs typeface="Gill Sans Light" charset="0"/>
                <a:sym typeface="Gill Sans Light" charset="0"/>
              </a:rPr>
              <a:t>PRIOR INTERVENTIONS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141" y="3303668"/>
            <a:ext cx="111957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6A7D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6A7D"/>
              </a:buClr>
              <a:buSzTx/>
              <a:buFont typeface="LucidaGrande" charset="0"/>
              <a:buChar char="▶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Discussion of texts and controversial ideas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improves students’ reading and writing  </a:t>
            </a:r>
          </a:p>
          <a:p>
            <a:pPr marL="468313" marR="0" lvl="0" indent="-468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(Al-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Adeimi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&amp; O’Connor, 2021; Jones et al., 2019;  Murphy, et al., 2009)</a:t>
            </a:r>
          </a:p>
          <a:p>
            <a:pPr marL="468313" marR="0" lvl="0" indent="-468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</a:t>
            </a:r>
          </a:p>
          <a:p>
            <a:pPr marL="468313" marR="0" lvl="0" indent="-468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WHY? </a:t>
            </a:r>
          </a:p>
          <a:p>
            <a:pPr marL="468313" marR="0" lvl="0" indent="-468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</a:t>
            </a:r>
          </a:p>
          <a:p>
            <a:pPr marL="0" marR="0" lvl="0" indent="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0F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Gill Sans Light" charset="0"/>
              <a:cs typeface="Gill Sans Light" charset="0"/>
            </a:endParaRPr>
          </a:p>
          <a:p>
            <a:pPr marL="455839" marR="0" lvl="4" indent="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Gill Sans Light" charset="0"/>
              <a:cs typeface="Gill Sans Light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C48D3-E059-5A47-9D24-08E0D481DA24}"/>
              </a:ext>
            </a:extLst>
          </p:cNvPr>
          <p:cNvSpPr txBox="1"/>
          <p:nvPr/>
        </p:nvSpPr>
        <p:spPr>
          <a:xfrm>
            <a:off x="8279951" y="1889481"/>
            <a:ext cx="1980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IMPORTANT BUT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6A7D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INSUFFICIENT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6A7D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9E6C1C4-5A32-6343-9E61-6E07E493F3B8}"/>
              </a:ext>
            </a:extLst>
          </p:cNvPr>
          <p:cNvSpPr/>
          <p:nvPr/>
        </p:nvSpPr>
        <p:spPr>
          <a:xfrm>
            <a:off x="7823203" y="1067099"/>
            <a:ext cx="254000" cy="2236569"/>
          </a:xfrm>
          <a:prstGeom prst="rightBrace">
            <a:avLst>
              <a:gd name="adj1" fmla="val 8333"/>
              <a:gd name="adj2" fmla="val 50441"/>
            </a:avLst>
          </a:prstGeom>
          <a:noFill/>
          <a:ln>
            <a:solidFill>
              <a:srgbClr val="266A7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6A7D"/>
              </a:solidFill>
              <a:effectLst/>
              <a:uLnTx/>
              <a:uFillTx/>
              <a:latin typeface="Chalkduster" panose="03050602040202020205" pitchFamily="66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D2480-2C3B-26F8-D524-FD259FF02228}"/>
              </a:ext>
            </a:extLst>
          </p:cNvPr>
          <p:cNvSpPr txBox="1"/>
          <p:nvPr/>
        </p:nvSpPr>
        <p:spPr>
          <a:xfrm>
            <a:off x="726141" y="1067099"/>
            <a:ext cx="7204637" cy="2246769"/>
          </a:xfrm>
          <a:prstGeom prst="rect">
            <a:avLst/>
          </a:prstGeom>
          <a:solidFill>
            <a:srgbClr val="266A7D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6A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Word recognition skills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(e.g., mechanics of reading)</a:t>
            </a:r>
          </a:p>
          <a:p>
            <a:pPr marL="342900" marR="0" lvl="0" indent="-34290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6A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90F0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6A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Reading comprehension strategies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(e.g., predicting, </a:t>
            </a:r>
          </a:p>
          <a:p>
            <a:pPr marL="0" marR="0" lvl="0" indent="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6A7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summarizing, finding main idea) </a:t>
            </a:r>
          </a:p>
          <a:p>
            <a:pPr marL="342900" marR="0" lvl="0" indent="-34290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6A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641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6A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Vocabulary interventions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(e.g., teaching word meanings)</a:t>
            </a:r>
          </a:p>
        </p:txBody>
      </p:sp>
    </p:spTree>
    <p:extLst>
      <p:ext uri="{BB962C8B-B14F-4D97-AF65-F5344CB8AC3E}">
        <p14:creationId xmlns:p14="http://schemas.microsoft.com/office/powerpoint/2010/main" val="17681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6FB77-D7F7-65DC-69A9-5EFA849F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380" y="3252866"/>
            <a:ext cx="12568875" cy="5192350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(2) We Finally Know How The Pyramids Were Made! - YouTube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9D572-BD98-65AD-DBE8-262F11E9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846" y="169898"/>
            <a:ext cx="6063216" cy="74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Egyptians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these ancient people 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Egyptians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they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it 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they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the theory 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7336B-3D47-9650-8B43-919E28C9327F}"/>
              </a:ext>
            </a:extLst>
          </p:cNvPr>
          <p:cNvSpPr txBox="1"/>
          <p:nvPr/>
        </p:nvSpPr>
        <p:spPr>
          <a:xfrm>
            <a:off x="0" y="6446011"/>
            <a:ext cx="28204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Lacy Green (July 2014)</a:t>
            </a:r>
          </a:p>
          <a:p>
            <a:r>
              <a:rPr lang="en-US" sz="1000" u="sng" dirty="0">
                <a:hlinkClick r:id="rId6"/>
              </a:rPr>
              <a:t>https://www.youtube.com/watch?v=hRvtVrXcC3Y</a:t>
            </a:r>
            <a:endParaRPr lang="en-US" sz="1000" dirty="0"/>
          </a:p>
          <a:p>
            <a:endParaRPr lang="en-US" dirty="0"/>
          </a:p>
        </p:txBody>
      </p:sp>
      <p:pic>
        <p:nvPicPr>
          <p:cNvPr id="2" name="Audio_Pyramids.m4a" descr="Audio_Pyramids.m4a">
            <a:hlinkClick r:id="" action="ppaction://media"/>
            <a:extLst>
              <a:ext uri="{FF2B5EF4-FFF2-40B4-BE49-F238E27FC236}">
                <a16:creationId xmlns:a16="http://schemas.microsoft.com/office/drawing/2014/main" id="{343637FA-2219-23D9-39EE-3C4CCDC95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7783" y="1863119"/>
            <a:ext cx="236313" cy="23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Egyptians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these ancient people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Egyptians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 theor</a:t>
            </a:r>
            <a:r>
              <a:rPr 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22300-7A1C-BF48-C3CF-97DF6DAFBA7D}"/>
              </a:ext>
            </a:extLst>
          </p:cNvPr>
          <p:cNvSpPr txBox="1"/>
          <p:nvPr/>
        </p:nvSpPr>
        <p:spPr>
          <a:xfrm>
            <a:off x="6490952" y="583279"/>
            <a:ext cx="54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Tracking participants &amp;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0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these ancient people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FF9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Egyptians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 theory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0BC04-425E-68AA-BD19-C8F1CAC0090E}"/>
              </a:ext>
            </a:extLst>
          </p:cNvPr>
          <p:cNvSpPr txBox="1"/>
          <p:nvPr/>
        </p:nvSpPr>
        <p:spPr>
          <a:xfrm>
            <a:off x="6490952" y="583279"/>
            <a:ext cx="54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Tracking participants &amp;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7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ancient people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 theory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350360-3CA9-5092-2942-72624758C2EC}"/>
              </a:ext>
            </a:extLst>
          </p:cNvPr>
          <p:cNvCxnSpPr>
            <a:cxnSpLocks/>
          </p:cNvCxnSpPr>
          <p:nvPr/>
        </p:nvCxnSpPr>
        <p:spPr>
          <a:xfrm>
            <a:off x="2820474" y="837127"/>
            <a:ext cx="528033" cy="1146219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A3D328-FE47-A900-7EC7-6F58C301386A}"/>
              </a:ext>
            </a:extLst>
          </p:cNvPr>
          <p:cNvCxnSpPr>
            <a:cxnSpLocks/>
          </p:cNvCxnSpPr>
          <p:nvPr/>
        </p:nvCxnSpPr>
        <p:spPr>
          <a:xfrm flipH="1">
            <a:off x="2472744" y="837127"/>
            <a:ext cx="347730" cy="1957588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726A29-AACB-59DA-39F7-D870F71C461D}"/>
              </a:ext>
            </a:extLst>
          </p:cNvPr>
          <p:cNvCxnSpPr>
            <a:cxnSpLocks/>
          </p:cNvCxnSpPr>
          <p:nvPr/>
        </p:nvCxnSpPr>
        <p:spPr>
          <a:xfrm>
            <a:off x="2472744" y="2936383"/>
            <a:ext cx="721217" cy="927279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8A8C36-623D-F984-A278-921D3EF2C3EE}"/>
              </a:ext>
            </a:extLst>
          </p:cNvPr>
          <p:cNvCxnSpPr>
            <a:cxnSpLocks/>
          </p:cNvCxnSpPr>
          <p:nvPr/>
        </p:nvCxnSpPr>
        <p:spPr>
          <a:xfrm>
            <a:off x="2472744" y="2936383"/>
            <a:ext cx="978794" cy="347730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AAE941-25F1-D2E3-7372-EEAAC1EE4CB1}"/>
              </a:ext>
            </a:extLst>
          </p:cNvPr>
          <p:cNvSpPr txBox="1"/>
          <p:nvPr/>
        </p:nvSpPr>
        <p:spPr>
          <a:xfrm>
            <a:off x="6490952" y="583279"/>
            <a:ext cx="54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Tracking participants &amp;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8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ancient people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</a:t>
            </a:r>
            <a:r>
              <a:rPr lang="en-US" sz="2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en-US" sz="2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Amsterdam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tested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 theory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350360-3CA9-5092-2942-72624758C2EC}"/>
              </a:ext>
            </a:extLst>
          </p:cNvPr>
          <p:cNvCxnSpPr>
            <a:cxnSpLocks/>
          </p:cNvCxnSpPr>
          <p:nvPr/>
        </p:nvCxnSpPr>
        <p:spPr>
          <a:xfrm>
            <a:off x="2820474" y="837127"/>
            <a:ext cx="528033" cy="1146219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A3D328-FE47-A900-7EC7-6F58C301386A}"/>
              </a:ext>
            </a:extLst>
          </p:cNvPr>
          <p:cNvCxnSpPr>
            <a:cxnSpLocks/>
          </p:cNvCxnSpPr>
          <p:nvPr/>
        </p:nvCxnSpPr>
        <p:spPr>
          <a:xfrm flipH="1">
            <a:off x="2472744" y="837127"/>
            <a:ext cx="347730" cy="1957588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726A29-AACB-59DA-39F7-D870F71C461D}"/>
              </a:ext>
            </a:extLst>
          </p:cNvPr>
          <p:cNvCxnSpPr>
            <a:cxnSpLocks/>
          </p:cNvCxnSpPr>
          <p:nvPr/>
        </p:nvCxnSpPr>
        <p:spPr>
          <a:xfrm>
            <a:off x="2472744" y="2936383"/>
            <a:ext cx="721217" cy="927279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683C33-6795-540C-A7ED-DC18C6EDAE71}"/>
              </a:ext>
            </a:extLst>
          </p:cNvPr>
          <p:cNvCxnSpPr>
            <a:cxnSpLocks/>
          </p:cNvCxnSpPr>
          <p:nvPr/>
        </p:nvCxnSpPr>
        <p:spPr>
          <a:xfrm>
            <a:off x="3193961" y="2648893"/>
            <a:ext cx="25758" cy="1665530"/>
          </a:xfrm>
          <a:prstGeom prst="line">
            <a:avLst/>
          </a:prstGeom>
          <a:ln w="254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8A8C36-623D-F984-A278-921D3EF2C3EE}"/>
              </a:ext>
            </a:extLst>
          </p:cNvPr>
          <p:cNvCxnSpPr>
            <a:cxnSpLocks/>
          </p:cNvCxnSpPr>
          <p:nvPr/>
        </p:nvCxnSpPr>
        <p:spPr>
          <a:xfrm>
            <a:off x="2472744" y="2936383"/>
            <a:ext cx="978794" cy="347730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1D4683-0181-3E1F-FC15-53D51E23AFF7}"/>
              </a:ext>
            </a:extLst>
          </p:cNvPr>
          <p:cNvSpPr txBox="1"/>
          <p:nvPr/>
        </p:nvSpPr>
        <p:spPr>
          <a:xfrm>
            <a:off x="6490952" y="583279"/>
            <a:ext cx="54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Tracking participants &amp;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56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ancient people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6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sled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moved, </a:t>
            </a:r>
            <a:r>
              <a:rPr lang="en-US" sz="2600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</a:t>
            </a:r>
            <a:r>
              <a:rPr lang="en-US" sz="26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it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Amsterdam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tested </a:t>
            </a:r>
            <a:r>
              <a:rPr lang="en-US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 theory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350360-3CA9-5092-2942-72624758C2EC}"/>
              </a:ext>
            </a:extLst>
          </p:cNvPr>
          <p:cNvCxnSpPr>
            <a:cxnSpLocks/>
          </p:cNvCxnSpPr>
          <p:nvPr/>
        </p:nvCxnSpPr>
        <p:spPr>
          <a:xfrm>
            <a:off x="2820474" y="837127"/>
            <a:ext cx="528033" cy="1146219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A3D328-FE47-A900-7EC7-6F58C301386A}"/>
              </a:ext>
            </a:extLst>
          </p:cNvPr>
          <p:cNvCxnSpPr>
            <a:cxnSpLocks/>
          </p:cNvCxnSpPr>
          <p:nvPr/>
        </p:nvCxnSpPr>
        <p:spPr>
          <a:xfrm flipH="1">
            <a:off x="2472744" y="837127"/>
            <a:ext cx="347730" cy="1957588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726A29-AACB-59DA-39F7-D870F71C461D}"/>
              </a:ext>
            </a:extLst>
          </p:cNvPr>
          <p:cNvCxnSpPr>
            <a:cxnSpLocks/>
          </p:cNvCxnSpPr>
          <p:nvPr/>
        </p:nvCxnSpPr>
        <p:spPr>
          <a:xfrm>
            <a:off x="2472744" y="2936383"/>
            <a:ext cx="721217" cy="927279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683C33-6795-540C-A7ED-DC18C6EDAE71}"/>
              </a:ext>
            </a:extLst>
          </p:cNvPr>
          <p:cNvCxnSpPr>
            <a:cxnSpLocks/>
          </p:cNvCxnSpPr>
          <p:nvPr/>
        </p:nvCxnSpPr>
        <p:spPr>
          <a:xfrm>
            <a:off x="2975020" y="2794715"/>
            <a:ext cx="0" cy="1532182"/>
          </a:xfrm>
          <a:prstGeom prst="line">
            <a:avLst/>
          </a:prstGeom>
          <a:ln w="254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8A8C36-623D-F984-A278-921D3EF2C3EE}"/>
              </a:ext>
            </a:extLst>
          </p:cNvPr>
          <p:cNvCxnSpPr>
            <a:cxnSpLocks/>
          </p:cNvCxnSpPr>
          <p:nvPr/>
        </p:nvCxnSpPr>
        <p:spPr>
          <a:xfrm>
            <a:off x="2472744" y="2936383"/>
            <a:ext cx="978794" cy="347730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57158532-0172-FB25-2F43-6B9DA837CDAB}"/>
              </a:ext>
            </a:extLst>
          </p:cNvPr>
          <p:cNvSpPr/>
          <p:nvPr/>
        </p:nvSpPr>
        <p:spPr>
          <a:xfrm flipH="1" flipV="1">
            <a:off x="2607971" y="3000775"/>
            <a:ext cx="843566" cy="746975"/>
          </a:xfrm>
          <a:prstGeom prst="arc">
            <a:avLst>
              <a:gd name="adj1" fmla="val 13450303"/>
              <a:gd name="adj2" fmla="val 20977089"/>
            </a:avLst>
          </a:prstGeom>
          <a:ln w="25400"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EDE30-CA11-72E1-962D-C0357EA8AC27}"/>
              </a:ext>
            </a:extLst>
          </p:cNvPr>
          <p:cNvSpPr txBox="1"/>
          <p:nvPr/>
        </p:nvSpPr>
        <p:spPr>
          <a:xfrm>
            <a:off x="6490952" y="583279"/>
            <a:ext cx="54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Tracking participants &amp;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32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Egyptians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these ancient people 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Egyptians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they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it 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onto the sand, they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</a:t>
            </a:r>
            <a:r>
              <a:rPr lang="en-US" sz="2600" b="1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THE THEORY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264D1-E926-036C-D7A4-53B9128D4C15}"/>
              </a:ext>
            </a:extLst>
          </p:cNvPr>
          <p:cNvSpPr txBox="1"/>
          <p:nvPr/>
        </p:nvSpPr>
        <p:spPr>
          <a:xfrm>
            <a:off x="6490952" y="583279"/>
            <a:ext cx="54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Tracking participants &amp;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5755616-DFA5-00A3-8499-75985083581A}"/>
              </a:ext>
            </a:extLst>
          </p:cNvPr>
          <p:cNvSpPr/>
          <p:nvPr/>
        </p:nvSpPr>
        <p:spPr>
          <a:xfrm>
            <a:off x="3976140" y="3567448"/>
            <a:ext cx="1288096" cy="1416676"/>
          </a:xfrm>
          <a:prstGeom prst="arc">
            <a:avLst>
              <a:gd name="adj1" fmla="val 18633737"/>
              <a:gd name="adj2" fmla="val 8143872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54AA5CA-3456-F056-571F-8755E0E22AEB}"/>
              </a:ext>
            </a:extLst>
          </p:cNvPr>
          <p:cNvSpPr txBox="1">
            <a:spLocks/>
          </p:cNvSpPr>
          <p:nvPr/>
        </p:nvSpPr>
        <p:spPr bwMode="auto">
          <a:xfrm>
            <a:off x="0" y="-148590"/>
            <a:ext cx="7196475" cy="171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Calibri" pitchFamily="-108" charset="0"/>
                <a:ea typeface="MS PGothic" pitchFamily="34" charset="-128"/>
                <a:cs typeface="MS PGothic" pitchFamily="34" charset="-128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Calibri" pitchFamily="-108" charset="0"/>
                <a:ea typeface="MS PGothic" pitchFamily="34" charset="-128"/>
                <a:cs typeface="MS PGothic" pitchFamily="34" charset="-128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Calibri" pitchFamily="-108" charset="0"/>
                <a:ea typeface="MS PGothic" pitchFamily="34" charset="-128"/>
                <a:cs typeface="MS PGothic" pitchFamily="34" charset="-128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Calibri" pitchFamily="-108" charset="0"/>
                <a:ea typeface="MS PGothic" pitchFamily="34" charset="-128"/>
                <a:cs typeface="MS PGothic" pitchFamily="34" charset="-128"/>
                <a:sym typeface="Gill Sans Light" charset="0"/>
              </a:defRPr>
            </a:lvl5pPr>
            <a:lvl6pPr marL="321440" algn="ctr" rtl="0" fontAlgn="base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882" algn="ctr" rtl="0" fontAlgn="base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23" algn="ctr" rtl="0" fontAlgn="base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763" algn="ctr" rtl="0" fontAlgn="base">
              <a:spcBef>
                <a:spcPct val="0"/>
              </a:spcBef>
              <a:spcAft>
                <a:spcPct val="0"/>
              </a:spcAft>
              <a:defRPr sz="5133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346075" algn="l"/>
            <a:r>
              <a:rPr lang="en-US" sz="3200" b="1" kern="0" dirty="0">
                <a:solidFill>
                  <a:schemeClr val="accent6">
                    <a:lumMod val="75000"/>
                  </a:schemeClr>
                </a:solidFill>
              </a:rPr>
              <a:t>AL: the language for school literacy</a:t>
            </a:r>
            <a:br>
              <a:rPr lang="en-US" sz="3200" b="1" kern="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87BF2-4A14-FA4B-C03A-F5D77A5C8006}"/>
              </a:ext>
            </a:extLst>
          </p:cNvPr>
          <p:cNvSpPr txBox="1"/>
          <p:nvPr/>
        </p:nvSpPr>
        <p:spPr>
          <a:xfrm>
            <a:off x="787400" y="792480"/>
            <a:ext cx="498662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it is NOT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NOT standard English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does NOT emerge from a prescriptive approach that seeks to impose rules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does NOT focus on correcting grammar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NOT a prerequisite for content area learning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NOT superior to other ways of using language; nor a replacement for students’ out-of-school languages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NOT categorically distinct from other ways of using language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7C6D7-93AE-54FE-3012-726E4E4AEFCB}"/>
              </a:ext>
            </a:extLst>
          </p:cNvPr>
          <p:cNvSpPr txBox="1"/>
          <p:nvPr/>
        </p:nvSpPr>
        <p:spPr>
          <a:xfrm>
            <a:off x="6388100" y="754380"/>
            <a:ext cx="54076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it IS?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a collection of language resources useful to support scientific communication and learning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emerges from FUNCTIONAL approaches that describe which language resources are used recurrently in content-area texts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focuses on MEANINGS and on supporting the  understanding and expression of IDEAS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learned through participation in content-area reading, writing, discussion, and learning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just useful for some purposes and contexts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part of the continuum of hybrid, fluid language use; a collection of resources inseparable from the multiple language resources one has learned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57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Egyptians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wonders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humanity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these ancient people 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Egyptians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they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it 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they cut the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the theory 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technicalities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humanity's</a:t>
            </a:r>
            <a:r>
              <a:rPr lang="en-US" sz="26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greatest architectural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E8CF9-795E-2B7B-E177-70A2BA6C86CD}"/>
              </a:ext>
            </a:extLst>
          </p:cNvPr>
          <p:cNvSpPr txBox="1"/>
          <p:nvPr/>
        </p:nvSpPr>
        <p:spPr>
          <a:xfrm>
            <a:off x="6490952" y="583279"/>
            <a:ext cx="540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Complex words (nominalizations: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human&gt; </a:t>
            </a:r>
            <a:r>
              <a:rPr lang="en-US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humanity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 to force &gt; </a:t>
            </a:r>
            <a:r>
              <a:rPr lang="en-US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force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 pure &gt; purification; technical&gt; </a:t>
            </a:r>
            <a:r>
              <a:rPr lang="en-US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technicality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 to accomplish &gt; </a:t>
            </a:r>
            <a:r>
              <a:rPr lang="en-US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accomplishment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144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Egyptians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600" b="1" dirty="0">
                <a:solidFill>
                  <a:schemeClr val="accent6"/>
                </a:solidFill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Egyptian pyramids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wonders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humanity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these ancient people 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Egyptians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they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it 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they cut the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the theory 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</a:t>
            </a:r>
            <a:r>
              <a:rPr lang="en-US" sz="2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technicalities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accent6"/>
                </a:solidFill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one of </a:t>
            </a:r>
            <a:r>
              <a:rPr lang="en-US" sz="2600" b="1" u="sng" dirty="0">
                <a:solidFill>
                  <a:schemeClr val="accent2"/>
                </a:solidFill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humanity's</a:t>
            </a:r>
            <a:r>
              <a:rPr lang="en-US" sz="2600" b="1" dirty="0">
                <a:solidFill>
                  <a:schemeClr val="accent6"/>
                </a:solidFill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greatest architectural </a:t>
            </a:r>
            <a:r>
              <a:rPr lang="en-US" sz="2600" b="1" u="sng" dirty="0">
                <a:solidFill>
                  <a:schemeClr val="accent2"/>
                </a:solidFill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E8CF9-795E-2B7B-E177-70A2BA6C86CD}"/>
              </a:ext>
            </a:extLst>
          </p:cNvPr>
          <p:cNvSpPr txBox="1"/>
          <p:nvPr/>
        </p:nvSpPr>
        <p:spPr>
          <a:xfrm>
            <a:off x="6490952" y="583279"/>
            <a:ext cx="540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Tracking participants &amp; themes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Complex words (nominalizations: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human&gt; </a:t>
            </a:r>
            <a:r>
              <a:rPr lang="en-US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humanity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 to force &gt; </a:t>
            </a:r>
            <a:r>
              <a:rPr lang="en-US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force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 pure &gt; purification; technical&gt; </a:t>
            </a:r>
            <a:r>
              <a:rPr lang="en-US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technicality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 to accomplish &gt; </a:t>
            </a:r>
            <a:r>
              <a:rPr lang="en-US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accomplishment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i="1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BF75D91-A0FD-34FC-EEA7-05887D02AB5D}"/>
              </a:ext>
            </a:extLst>
          </p:cNvPr>
          <p:cNvSpPr/>
          <p:nvPr/>
        </p:nvSpPr>
        <p:spPr>
          <a:xfrm>
            <a:off x="1844342" y="1043189"/>
            <a:ext cx="4517822" cy="7559900"/>
          </a:xfrm>
          <a:prstGeom prst="arc">
            <a:avLst>
              <a:gd name="adj1" fmla="val 15475456"/>
              <a:gd name="adj2" fmla="val 2203034"/>
            </a:avLst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3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523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Egyptians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</a:t>
            </a:r>
            <a:r>
              <a:rPr lang="en-US" sz="2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these ancient people 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Egyptians likely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sled moved, they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it </a:t>
            </a: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(in order) to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they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the theory 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</a:t>
            </a: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now,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Egyptologists mistakenly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</a:t>
            </a: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CA2D2F-ABE5-31ED-BBC9-65A19F5FBB6A}"/>
              </a:ext>
            </a:extLst>
          </p:cNvPr>
          <p:cNvSpPr txBox="1"/>
          <p:nvPr/>
        </p:nvSpPr>
        <p:spPr>
          <a:xfrm>
            <a:off x="6490952" y="583279"/>
            <a:ext cx="54091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Transition markers/Connectives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i="1" dirty="0"/>
          </a:p>
          <a:p>
            <a:pPr lvl="1"/>
            <a:r>
              <a:rPr lang="en-US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(while)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(like)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However 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contrast 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Consequently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instance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one hand… On the other hand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conclusion</a:t>
            </a:r>
          </a:p>
          <a:p>
            <a:pPr lvl="1"/>
            <a:endParaRPr lang="en-US" i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i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i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i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These markers are used by writers to facilitate comprehension, but if students do not know their functions, they become roadblocks</a:t>
            </a:r>
          </a:p>
        </p:txBody>
      </p:sp>
    </p:spTree>
    <p:extLst>
      <p:ext uri="{BB962C8B-B14F-4D97-AF65-F5344CB8AC3E}">
        <p14:creationId xmlns:p14="http://schemas.microsoft.com/office/powerpoint/2010/main" val="20513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6905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Egyptians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Egyptian pyramids 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wonders of the ancient world.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humanity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these ancient people 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believe 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Egyptians </a:t>
            </a:r>
            <a:r>
              <a:rPr lang="en-US" sz="2900" b="1" dirty="0">
                <a:solidFill>
                  <a:srgbClr val="0090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likely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the sled moved, they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 it to 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onto the sand, they cut the 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Amsterdam tested the theory 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models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as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Until now, Egyptologists </a:t>
            </a:r>
            <a:r>
              <a:rPr lang="en-US" sz="2900" b="1" dirty="0">
                <a:solidFill>
                  <a:srgbClr val="0090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mistakenly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as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humanity's greatest architectural 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Audio_Pyramids.m4a" descr="Audio_Pyramids.m4a">
            <a:hlinkClick r:id="" action="ppaction://media"/>
            <a:extLst>
              <a:ext uri="{FF2B5EF4-FFF2-40B4-BE49-F238E27FC236}">
                <a16:creationId xmlns:a16="http://schemas.microsoft.com/office/drawing/2014/main" id="{343637FA-2219-23D9-39EE-3C4CCDC95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783" y="1863119"/>
            <a:ext cx="236313" cy="236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C76A73-05FA-D60E-9D12-BB126CC45873}"/>
              </a:ext>
            </a:extLst>
          </p:cNvPr>
          <p:cNvSpPr txBox="1"/>
          <p:nvPr/>
        </p:nvSpPr>
        <p:spPr>
          <a:xfrm>
            <a:off x="6490952" y="583279"/>
            <a:ext cx="540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Markers of writer’s viewpoints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(likely, mistakenly, plausibly, unlikely, it may be the case that, it’s a certain fact that…)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ED47B-402E-4668-BB84-863C16ED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129" y="167425"/>
            <a:ext cx="4517823" cy="6690575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question that's plagued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scientists for decades: How the heck did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build the pyramids?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barely build a Lego house!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600" dirty="0"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Egyptian pyramids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one of the seven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u="sng" dirty="0">
                <a:solidFill>
                  <a:srgbClr val="FF9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wonders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ancient world. </a:t>
            </a: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u="sng" dirty="0">
                <a:solidFill>
                  <a:srgbClr val="FF9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humanity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been wondering how on earth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did </a:t>
            </a:r>
            <a:r>
              <a:rPr lang="en-US" sz="2600" b="1" dirty="0">
                <a:solidFill>
                  <a:srgbClr val="007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ancient people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manage to move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two-and-a-half-ton stones and statues…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Dutch scientists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believe 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that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7476"/>
                </a:solidFill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Egyptians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900" b="1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likely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carried the blocks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sleds pulled by hundreds of workers...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C00000"/>
                </a:solidFill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the sled 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moved, </a:t>
            </a:r>
            <a:r>
              <a:rPr lang="en-US" sz="2600" dirty="0">
                <a:solidFill>
                  <a:srgbClr val="007476"/>
                </a:solidFill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would pour the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water in front of</a:t>
            </a:r>
            <a:r>
              <a:rPr lang="en-US" sz="2600" dirty="0">
                <a:solidFill>
                  <a:srgbClr val="00B0F0"/>
                </a:solidFill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it </a:t>
            </a:r>
            <a:r>
              <a:rPr lang="en-US" sz="2600" dirty="0">
                <a:solidFill>
                  <a:srgbClr val="C00000"/>
                </a:solidFill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(in order) to 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ease the sliding friction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 the sand. By pouring just enough water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onto the sand, </a:t>
            </a:r>
            <a:r>
              <a:rPr lang="en-US" sz="2600" b="1" dirty="0">
                <a:solidFill>
                  <a:srgbClr val="007476"/>
                </a:solidFill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cut the </a:t>
            </a:r>
            <a:r>
              <a:rPr lang="en-US" sz="2600" b="1" u="sng" dirty="0">
                <a:solidFill>
                  <a:srgbClr val="FF9300"/>
                </a:solidFill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force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required to move the sled in half.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international team based out of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Amsterdam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tested </a:t>
            </a:r>
            <a:r>
              <a:rPr lang="en-US" sz="2600" b="1" dirty="0">
                <a:highlight>
                  <a:srgbClr val="FFD57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THE THEORY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downsize </a:t>
            </a:r>
            <a:r>
              <a:rPr lang="en-US" sz="2600" b="1" dirty="0">
                <a:solidFill>
                  <a:srgbClr val="FF9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a lab…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wall painting found in one of the tombs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a worker pouring water in front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sled </a:t>
            </a: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people pulled.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now,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Egyptologists </a:t>
            </a:r>
            <a:r>
              <a:rPr lang="en-US" sz="2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mistakenly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interpreted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painting </a:t>
            </a:r>
            <a:r>
              <a:rPr lang="en-US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depicting an Egyptian purification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ritual with water, not revealing the technicalities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one of </a:t>
            </a:r>
            <a:r>
              <a:rPr lang="en-US" sz="2600" b="1" u="sng" dirty="0">
                <a:solidFill>
                  <a:srgbClr val="FF9300"/>
                </a:solidFill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humanity's</a:t>
            </a:r>
            <a:r>
              <a:rPr lang="en-US" sz="2600" dirty="0"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greatest architectural </a:t>
            </a:r>
            <a:r>
              <a:rPr lang="en-US" sz="2600" b="1" u="sng" dirty="0">
                <a:solidFill>
                  <a:srgbClr val="FF9300"/>
                </a:solidFill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accomplishments</a:t>
            </a:r>
          </a:p>
        </p:txBody>
      </p:sp>
      <p:pic>
        <p:nvPicPr>
          <p:cNvPr id="11" name="Picture Placeholder 10" descr="A person sitting in fron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1558F057-9F8E-A9F8-4415-601EB775E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82" r="12582"/>
          <a:stretch>
            <a:fillRect/>
          </a:stretch>
        </p:blipFill>
        <p:spPr>
          <a:xfrm>
            <a:off x="96033" y="274186"/>
            <a:ext cx="1877096" cy="1482172"/>
          </a:xfrm>
        </p:spPr>
      </p:pic>
      <p:pic>
        <p:nvPicPr>
          <p:cNvPr id="13" name="Picture 12" descr="A picture containing farm machine, outdoor object&#10;&#10;Description automatically generated">
            <a:extLst>
              <a:ext uri="{FF2B5EF4-FFF2-40B4-BE49-F238E27FC236}">
                <a16:creationId xmlns:a16="http://schemas.microsoft.com/office/drawing/2014/main" id="{4A117550-0AEB-21D8-092A-E71E7EF1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" y="3103072"/>
            <a:ext cx="2051643" cy="95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9EFCA-E99A-E940-480D-4768CDEA0711}"/>
              </a:ext>
            </a:extLst>
          </p:cNvPr>
          <p:cNvSpPr txBox="1"/>
          <p:nvPr/>
        </p:nvSpPr>
        <p:spPr>
          <a:xfrm>
            <a:off x="8628845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350360-3CA9-5092-2942-72624758C2EC}"/>
              </a:ext>
            </a:extLst>
          </p:cNvPr>
          <p:cNvCxnSpPr>
            <a:cxnSpLocks/>
          </p:cNvCxnSpPr>
          <p:nvPr/>
        </p:nvCxnSpPr>
        <p:spPr>
          <a:xfrm>
            <a:off x="2820474" y="837127"/>
            <a:ext cx="528033" cy="1146219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A3D328-FE47-A900-7EC7-6F58C301386A}"/>
              </a:ext>
            </a:extLst>
          </p:cNvPr>
          <p:cNvCxnSpPr>
            <a:cxnSpLocks/>
          </p:cNvCxnSpPr>
          <p:nvPr/>
        </p:nvCxnSpPr>
        <p:spPr>
          <a:xfrm flipH="1">
            <a:off x="2472744" y="837127"/>
            <a:ext cx="347730" cy="1957588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726A29-AACB-59DA-39F7-D870F71C461D}"/>
              </a:ext>
            </a:extLst>
          </p:cNvPr>
          <p:cNvCxnSpPr>
            <a:cxnSpLocks/>
          </p:cNvCxnSpPr>
          <p:nvPr/>
        </p:nvCxnSpPr>
        <p:spPr>
          <a:xfrm>
            <a:off x="2472744" y="2936383"/>
            <a:ext cx="721217" cy="927279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683C33-6795-540C-A7ED-DC18C6EDAE71}"/>
              </a:ext>
            </a:extLst>
          </p:cNvPr>
          <p:cNvCxnSpPr>
            <a:cxnSpLocks/>
          </p:cNvCxnSpPr>
          <p:nvPr/>
        </p:nvCxnSpPr>
        <p:spPr>
          <a:xfrm>
            <a:off x="2975020" y="2794715"/>
            <a:ext cx="0" cy="1532182"/>
          </a:xfrm>
          <a:prstGeom prst="line">
            <a:avLst/>
          </a:prstGeom>
          <a:ln w="254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8A8C36-623D-F984-A278-921D3EF2C3EE}"/>
              </a:ext>
            </a:extLst>
          </p:cNvPr>
          <p:cNvCxnSpPr>
            <a:cxnSpLocks/>
          </p:cNvCxnSpPr>
          <p:nvPr/>
        </p:nvCxnSpPr>
        <p:spPr>
          <a:xfrm>
            <a:off x="2472744" y="2936383"/>
            <a:ext cx="978794" cy="347730"/>
          </a:xfrm>
          <a:prstGeom prst="line">
            <a:avLst/>
          </a:prstGeom>
          <a:ln w="25400">
            <a:solidFill>
              <a:srgbClr val="007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57158532-0172-FB25-2F43-6B9DA837CDAB}"/>
              </a:ext>
            </a:extLst>
          </p:cNvPr>
          <p:cNvSpPr/>
          <p:nvPr/>
        </p:nvSpPr>
        <p:spPr>
          <a:xfrm flipH="1" flipV="1">
            <a:off x="2607971" y="3000775"/>
            <a:ext cx="843566" cy="746975"/>
          </a:xfrm>
          <a:prstGeom prst="arc">
            <a:avLst>
              <a:gd name="adj1" fmla="val 13450303"/>
              <a:gd name="adj2" fmla="val 20977089"/>
            </a:avLst>
          </a:prstGeom>
          <a:ln w="25400"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EDE30-CA11-72E1-962D-C0357EA8AC27}"/>
              </a:ext>
            </a:extLst>
          </p:cNvPr>
          <p:cNvSpPr txBox="1"/>
          <p:nvPr/>
        </p:nvSpPr>
        <p:spPr>
          <a:xfrm>
            <a:off x="6490952" y="583279"/>
            <a:ext cx="5409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Tracking participants &amp; themes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Complex words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Transition markers/Connectives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Markers of writer’s viewpoints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0B27525C-B695-B8C4-D130-2D4CB12D3767}"/>
              </a:ext>
            </a:extLst>
          </p:cNvPr>
          <p:cNvSpPr/>
          <p:nvPr/>
        </p:nvSpPr>
        <p:spPr>
          <a:xfrm>
            <a:off x="1844342" y="1043189"/>
            <a:ext cx="4517822" cy="7559900"/>
          </a:xfrm>
          <a:prstGeom prst="arc">
            <a:avLst>
              <a:gd name="adj1" fmla="val 15475456"/>
              <a:gd name="adj2" fmla="val 2203034"/>
            </a:avLst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2FB41FE-F275-D0F1-46EF-80EDACA68A5A}"/>
              </a:ext>
            </a:extLst>
          </p:cNvPr>
          <p:cNvSpPr/>
          <p:nvPr/>
        </p:nvSpPr>
        <p:spPr>
          <a:xfrm>
            <a:off x="3976140" y="3567448"/>
            <a:ext cx="1288096" cy="1416676"/>
          </a:xfrm>
          <a:prstGeom prst="arc">
            <a:avLst>
              <a:gd name="adj1" fmla="val 18633737"/>
              <a:gd name="adj2" fmla="val 8143872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CB84D2-5491-9A3A-507D-B7FA9B48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A few </a:t>
            </a:r>
            <a:r>
              <a:rPr lang="en-US" b="1" dirty="0">
                <a:solidFill>
                  <a:schemeClr val="accent2"/>
                </a:solidFill>
              </a:rPr>
              <a:t>crucial takeaways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0904E-5566-BDDB-2E16-B5F677A75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010"/>
            <a:ext cx="10515600" cy="4351338"/>
          </a:xfrm>
        </p:spPr>
        <p:txBody>
          <a:bodyPr/>
          <a:lstStyle/>
          <a:p>
            <a:r>
              <a:rPr lang="en-US" dirty="0"/>
              <a:t>Some language features are encountered  frequently in school (and rarely in other contexts)</a:t>
            </a:r>
          </a:p>
          <a:p>
            <a:r>
              <a:rPr lang="en-US" dirty="0"/>
              <a:t>Because they are useful in particular communication tasks</a:t>
            </a:r>
          </a:p>
          <a:p>
            <a:r>
              <a:rPr lang="en-US" dirty="0"/>
              <a:t>Students benefit from knowing about those features </a:t>
            </a:r>
          </a:p>
          <a:p>
            <a:r>
              <a:rPr lang="en-US" dirty="0"/>
              <a:t>They don’t </a:t>
            </a:r>
            <a:r>
              <a:rPr lang="en-US" b="1" dirty="0"/>
              <a:t>need</a:t>
            </a:r>
            <a:r>
              <a:rPr lang="en-US" dirty="0"/>
              <a:t> to use them in their own spoken language</a:t>
            </a:r>
          </a:p>
          <a:p>
            <a:r>
              <a:rPr lang="en-US" dirty="0"/>
              <a:t>But participating in classroom discussions is one way to develop familiarity and fluency with them</a:t>
            </a:r>
          </a:p>
          <a:p>
            <a:r>
              <a:rPr lang="en-US" dirty="0"/>
              <a:t>These features are best learned by building on students’ engagement with content and their own language resources</a:t>
            </a:r>
          </a:p>
        </p:txBody>
      </p:sp>
    </p:spTree>
    <p:extLst>
      <p:ext uri="{BB962C8B-B14F-4D97-AF65-F5344CB8AC3E}">
        <p14:creationId xmlns:p14="http://schemas.microsoft.com/office/powerpoint/2010/main" val="199726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18700" y="188686"/>
            <a:ext cx="5393600" cy="1857828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" sz="4400">
                <a:solidFill>
                  <a:srgbClr val="FF9900"/>
                </a:solidFill>
              </a:rPr>
              <a:t>SERP’s Word</a:t>
            </a:r>
            <a:endParaRPr sz="4400">
              <a:solidFill>
                <a:srgbClr val="FF9900"/>
              </a:solidFill>
            </a:endParaRPr>
          </a:p>
          <a:p>
            <a:r>
              <a:rPr lang="en" sz="4400">
                <a:solidFill>
                  <a:srgbClr val="FF9900"/>
                </a:solidFill>
              </a:rPr>
              <a:t>Generation</a:t>
            </a:r>
            <a:endParaRPr sz="4400">
              <a:solidFill>
                <a:srgbClr val="FF9900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69400" y="2329219"/>
            <a:ext cx="599240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41313" algn="l">
              <a:lnSpc>
                <a:spcPct val="80000"/>
              </a:lnSpc>
              <a:buSzPts val="1613"/>
              <a:buChar char="●"/>
            </a:pPr>
            <a:r>
              <a:rPr lang="en" sz="2149" dirty="0"/>
              <a:t>18 one-week units</a:t>
            </a:r>
            <a:endParaRPr sz="2149" dirty="0"/>
          </a:p>
          <a:p>
            <a:pPr marL="609585" indent="-441313" algn="l">
              <a:lnSpc>
                <a:spcPct val="80000"/>
              </a:lnSpc>
              <a:buSzPts val="1613"/>
              <a:buChar char="●"/>
            </a:pPr>
            <a:r>
              <a:rPr lang="en" sz="2149" dirty="0"/>
              <a:t>Designed for 6th through 8th graders</a:t>
            </a:r>
            <a:endParaRPr sz="2149" dirty="0"/>
          </a:p>
          <a:p>
            <a:pPr marL="609585" indent="-441313" algn="l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Big ideas presented in age-appropriate ways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 algn="l">
              <a:lnSpc>
                <a:spcPct val="80000"/>
              </a:lnSpc>
              <a:buSzPts val="1613"/>
              <a:buChar char="●"/>
            </a:pPr>
            <a:r>
              <a:rPr lang="en" sz="2149" dirty="0"/>
              <a:t>Units start with Readers Theater</a:t>
            </a:r>
            <a:endParaRPr sz="2149" dirty="0"/>
          </a:p>
          <a:p>
            <a:pPr marL="609585" indent="-441313" algn="l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Each unit organized around a debatable topic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 algn="l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Focus on understanding speaker’s/writer’s perspective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 algn="l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Efforts to build vocabulary, argumentation skills, reading comprehension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 algn="l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Discussion a part of every session</a:t>
            </a:r>
            <a:endParaRPr sz="2149" dirty="0">
              <a:solidFill>
                <a:srgbClr val="0000FF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329600" y="617900"/>
            <a:ext cx="5393600" cy="1428614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" sz="4400" dirty="0">
                <a:solidFill>
                  <a:srgbClr val="FF9900"/>
                </a:solidFill>
              </a:rPr>
              <a:t>CSEL’s World</a:t>
            </a:r>
            <a:endParaRPr sz="4400" dirty="0">
              <a:solidFill>
                <a:srgbClr val="FF9900"/>
              </a:solidFill>
            </a:endParaRPr>
          </a:p>
          <a:p>
            <a:r>
              <a:rPr lang="en" sz="4400" dirty="0">
                <a:solidFill>
                  <a:srgbClr val="FF9900"/>
                </a:solidFill>
              </a:rPr>
              <a:t>Generation</a:t>
            </a:r>
            <a:endParaRPr sz="4400" dirty="0">
              <a:solidFill>
                <a:srgbClr val="FF99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030200" y="2329219"/>
            <a:ext cx="5992400" cy="342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1313">
              <a:lnSpc>
                <a:spcPct val="80000"/>
              </a:lnSpc>
              <a:buClr>
                <a:schemeClr val="dk2"/>
              </a:buClr>
              <a:buSzPts val="1613"/>
              <a:buChar char="●"/>
            </a:pPr>
            <a:r>
              <a:rPr lang="en" sz="2149" dirty="0"/>
              <a:t>4 two-week units</a:t>
            </a:r>
            <a:endParaRPr sz="2149" dirty="0"/>
          </a:p>
          <a:p>
            <a:pPr marL="609585" indent="-441313">
              <a:lnSpc>
                <a:spcPct val="80000"/>
              </a:lnSpc>
              <a:buClr>
                <a:schemeClr val="dk2"/>
              </a:buClr>
              <a:buSzPts val="1613"/>
              <a:buChar char="●"/>
            </a:pPr>
            <a:r>
              <a:rPr lang="en" sz="2149" dirty="0"/>
              <a:t>Designed for 6th, 7th, or 8th graders</a:t>
            </a:r>
            <a:endParaRPr sz="2149" dirty="0"/>
          </a:p>
          <a:p>
            <a:pPr marL="609585" indent="-441313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Big ideas presented in age-appropriate ways 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>
              <a:lnSpc>
                <a:spcPct val="80000"/>
              </a:lnSpc>
              <a:buClr>
                <a:schemeClr val="dk2"/>
              </a:buClr>
              <a:buSzPts val="1613"/>
              <a:buChar char="●"/>
            </a:pPr>
            <a:r>
              <a:rPr lang="en" sz="2149" dirty="0"/>
              <a:t>Units start with background information</a:t>
            </a:r>
            <a:endParaRPr sz="2149" dirty="0"/>
          </a:p>
          <a:p>
            <a:pPr marL="609585" indent="-441313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Each unit organized around a debatable topic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Focus on understanding speaker’s/writer’s perspective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Efforts to build vocabulary, argumentation skills, reading comprehension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>
              <a:lnSpc>
                <a:spcPct val="80000"/>
              </a:lnSpc>
              <a:buClr>
                <a:srgbClr val="0000FF"/>
              </a:buClr>
              <a:buSzPts val="1613"/>
              <a:buChar char="●"/>
            </a:pPr>
            <a:r>
              <a:rPr lang="en" sz="2149" dirty="0">
                <a:solidFill>
                  <a:srgbClr val="0000FF"/>
                </a:solidFill>
              </a:rPr>
              <a:t>Discussion a part of every session</a:t>
            </a:r>
            <a:endParaRPr sz="2149" dirty="0">
              <a:solidFill>
                <a:srgbClr val="0000FF"/>
              </a:solidFill>
            </a:endParaRPr>
          </a:p>
          <a:p>
            <a:pPr marL="609585" indent="-441313">
              <a:lnSpc>
                <a:spcPct val="80000"/>
              </a:lnSpc>
              <a:buClr>
                <a:schemeClr val="dk2"/>
              </a:buClr>
              <a:buSzPts val="1613"/>
              <a:buChar char="●"/>
            </a:pPr>
            <a:r>
              <a:rPr lang="en" sz="2149" dirty="0"/>
              <a:t>Reduced text length and density</a:t>
            </a:r>
            <a:endParaRPr sz="2149" dirty="0"/>
          </a:p>
          <a:p>
            <a:pPr marL="609585">
              <a:lnSpc>
                <a:spcPct val="80000"/>
              </a:lnSpc>
            </a:pPr>
            <a:endParaRPr sz="2149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1" y="203200"/>
            <a:ext cx="4986761" cy="645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7596" y="203197"/>
            <a:ext cx="4986761" cy="645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b="2181"/>
          <a:stretch/>
        </p:blipFill>
        <p:spPr>
          <a:xfrm>
            <a:off x="9279367" y="2871557"/>
            <a:ext cx="2317535" cy="32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1" y="203200"/>
            <a:ext cx="4986761" cy="64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0" y="5697700"/>
            <a:ext cx="1748000" cy="1160400"/>
          </a:xfrm>
          <a:prstGeom prst="rtTriangl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600" b="1">
                <a:solidFill>
                  <a:schemeClr val="lt1"/>
                </a:solidFill>
              </a:rPr>
              <a:t>Session 1</a:t>
            </a:r>
            <a:endParaRPr sz="1600" b="1">
              <a:solidFill>
                <a:schemeClr val="lt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7596" y="207264"/>
            <a:ext cx="4986761" cy="64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 flipH="1">
            <a:off x="10448400" y="5697700"/>
            <a:ext cx="1743600" cy="1160400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60958"/>
            <a:r>
              <a:rPr lang="en" sz="1600" b="1">
                <a:solidFill>
                  <a:schemeClr val="lt1"/>
                </a:solidFill>
              </a:rPr>
              <a:t>Session 1</a:t>
            </a:r>
            <a:endParaRPr sz="1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AE287CD-949A-AB06-3136-5D04082E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20"/>
            <a:ext cx="4886883" cy="63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64091-985B-397E-3A59-85B31E0F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4" y="-358646"/>
            <a:ext cx="7196475" cy="1714500"/>
          </a:xfrm>
        </p:spPr>
        <p:txBody>
          <a:bodyPr/>
          <a:lstStyle/>
          <a:p>
            <a:pPr marL="346075"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Participation &amp; Engagement 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Supporting ALL learners’ voices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9124B-8913-ED93-05B1-BEC10D37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425" y="2251740"/>
            <a:ext cx="6887382" cy="4107656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b="1" dirty="0"/>
              <a:t>Big open-ended question for debate                        </a:t>
            </a:r>
            <a:r>
              <a:rPr lang="en-US" sz="1800" dirty="0"/>
              <a:t>(with no correct answer, yet with room for more informed, evidence-based answers that integrate multiple perspectives)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b="1" dirty="0"/>
              <a:t>Relevant for students </a:t>
            </a:r>
            <a:r>
              <a:rPr lang="en-US" sz="2400" dirty="0"/>
              <a:t>(and for the unit) and discussed first in a familiar student context          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(Should a school build a swimming pool?)</a:t>
            </a:r>
            <a:endParaRPr lang="en-US" sz="2400" dirty="0"/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/>
              <a:t>Answers require </a:t>
            </a:r>
            <a:r>
              <a:rPr lang="en-US" sz="2400" b="1" dirty="0"/>
              <a:t>collective effort and sharing multiple perspectives through discussion            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(scaffolds provided to support all students’ participation, e.g.,                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explicit explanation of what is expected in a debate; sentence starters for oral debate and written argumentation) </a:t>
            </a:r>
          </a:p>
          <a:p>
            <a:pPr marL="525463" lvl="1" indent="0">
              <a:buClr>
                <a:srgbClr val="FFC000"/>
              </a:buClr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CREATING THE CONDITIONS FOR SUCCESS: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classroom environment that welcomes students’ voices, in which students feel invested to learn new content and new language as expansions (not as replacement) of who they are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65659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1251F9E-056D-DA5F-2D16-CEFEC3F6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2" y="607722"/>
            <a:ext cx="4371245" cy="56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64091-985B-397E-3A59-85B31E0F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880" y="-413733"/>
            <a:ext cx="7196475" cy="1714500"/>
          </a:xfrm>
        </p:spPr>
        <p:txBody>
          <a:bodyPr/>
          <a:lstStyle/>
          <a:p>
            <a:pPr marL="346075"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Scaffolding language development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Affirming and expanding language resources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9124B-8913-ED93-05B1-BEC10D37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88" y="1094706"/>
            <a:ext cx="6773020" cy="4737362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b="1" dirty="0"/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b="1" dirty="0"/>
          </a:p>
          <a:p>
            <a:pPr marL="0" indent="0">
              <a:buClr>
                <a:srgbClr val="FFC000"/>
              </a:buClr>
              <a:buNone/>
            </a:pPr>
            <a:r>
              <a:rPr lang="en-US" sz="2000" dirty="0"/>
              <a:t>Plenty of opportunities to use language in </a:t>
            </a:r>
            <a:r>
              <a:rPr lang="en-US" sz="2000" b="1" dirty="0"/>
              <a:t>authentic and cognitively demanding, yet supported, academic practices</a:t>
            </a:r>
          </a:p>
          <a:p>
            <a:pPr lvl="1">
              <a:spcBef>
                <a:spcPts val="2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b="1" dirty="0"/>
              <a:t>Students’ home language resources are welcome to support their voices and learning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(e.g., students can debate in their home language, then report in English to the class; all their oral language resources are welcome as they understand new content and communicate their own ideas)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b="1" dirty="0">
                <a:cs typeface="Calibri Light" panose="020F0302020204030204" pitchFamily="34" charset="0"/>
              </a:rPr>
              <a:t>Explicit support embedded in big questions and authentic tasks that promote discussion of content and practicing new language</a:t>
            </a:r>
          </a:p>
          <a:p>
            <a:pPr lvl="2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cs typeface="Calibri Light" panose="020F0302020204030204" pitchFamily="34" charset="0"/>
              </a:rPr>
              <a:t>Sentence starters support learning highly useful language resources for argumentation 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disagree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That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argument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concerns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…)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41350" indent="0">
              <a:buClr>
                <a:srgbClr val="FFC000"/>
              </a:buClr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Calibri Light" panose="020F0302020204030204" pitchFamily="34" charset="0"/>
              </a:rPr>
              <a:t>CREATING THE CONDITIONS FOR SUCCESS: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 is on students’ ideas FIRST,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then on expanding language that support students’ understanding and expression of ideas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055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76667" y="1740292"/>
            <a:ext cx="8215033" cy="1714500"/>
          </a:xfrm>
        </p:spPr>
        <p:txBody>
          <a:bodyPr/>
          <a:lstStyle/>
          <a:p>
            <a:pPr algn="r"/>
            <a:br>
              <a:rPr lang="en-US" sz="3090" b="1" dirty="0">
                <a:solidFill>
                  <a:srgbClr val="F2F2F2"/>
                </a:solidFill>
                <a:latin typeface="Corbel"/>
                <a:ea typeface="MS PGothic" charset="0"/>
                <a:cs typeface="Corbel"/>
              </a:rPr>
            </a:b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ea typeface="MS PGothic" charset="0"/>
                <a:cs typeface="Calibri Light" panose="020F0302020204030204" pitchFamily="34" charset="0"/>
              </a:rPr>
              <a:t>Why so many students do not understand the texts they read at school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ea typeface="MS PGothic" charset="0"/>
                <a:cs typeface="Calibri Light" panose="020F0302020204030204" pitchFamily="34" charset="0"/>
              </a:rPr>
              <a:t>?</a:t>
            </a:r>
            <a:br>
              <a:rPr lang="en-US" sz="3200" dirty="0">
                <a:latin typeface="Calibri Light" panose="020F0302020204030204" pitchFamily="34" charset="0"/>
                <a:ea typeface="MS PGothic" charset="0"/>
                <a:cs typeface="Calibri Light" panose="020F0302020204030204" pitchFamily="34" charset="0"/>
              </a:rPr>
            </a:br>
            <a:endParaRPr lang="en-US" sz="3094" dirty="0">
              <a:solidFill>
                <a:srgbClr val="F2F2F2"/>
              </a:solidFill>
              <a:latin typeface="Corbel"/>
              <a:ea typeface="MS PGothic" charset="0"/>
              <a:cs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C641C-984A-484D-82A4-B1534D0A9E0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366000" y="3626253"/>
            <a:ext cx="2425700" cy="19177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346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C92691E5-476B-DF46-B7AE-533E43142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094720" cy="1325563"/>
          </a:xfrm>
        </p:spPr>
        <p:txBody>
          <a:bodyPr/>
          <a:lstStyle/>
          <a:p>
            <a:pPr algn="l"/>
            <a:r>
              <a:rPr lang="en-US" altLang="en-US" sz="3000" b="1" dirty="0">
                <a:solidFill>
                  <a:srgbClr val="266A7D"/>
                </a:solidFill>
                <a:latin typeface="Gill Sans Light" panose="020B0302020104020203" pitchFamily="34" charset="-79"/>
              </a:rPr>
              <a:t>the content and language of disciplinary texts are challenging for many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674F35-0AC8-214A-95A3-36ACF7409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6" y="2973389"/>
            <a:ext cx="2112963" cy="19954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255" tIns="45628" rIns="91255" bIns="45628" anchor="ctr"/>
          <a:lstStyle/>
          <a:p>
            <a:pPr marL="14288" marR="0" lvl="0" algn="ctr" defTabSz="6428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3800" algn="l"/>
                <a:tab pos="1300163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 Light" pitchFamily="1" charset="0"/>
              </a:rPr>
              <a:t>school texts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FA472A-D736-5C4C-979C-FB0A727F50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4876800"/>
            <a:ext cx="3200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2E1652-9696-674C-97CA-3F676909B8AE}"/>
              </a:ext>
            </a:extLst>
          </p:cNvPr>
          <p:cNvCxnSpPr>
            <a:cxnSpLocks noChangeShapeType="1"/>
            <a:endCxn id="4" idx="7"/>
          </p:cNvCxnSpPr>
          <p:nvPr/>
        </p:nvCxnSpPr>
        <p:spPr bwMode="auto">
          <a:xfrm flipH="1" flipV="1">
            <a:off x="6683376" y="3265488"/>
            <a:ext cx="2905125" cy="11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3541" name="TextBox 8">
            <a:extLst>
              <a:ext uri="{FF2B5EF4-FFF2-40B4-BE49-F238E27FC236}">
                <a16:creationId xmlns:a16="http://schemas.microsoft.com/office/drawing/2014/main" id="{BCECA9E7-923A-DE48-9E31-F11AC01F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2833688" cy="110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5" tIns="45628" rIns="91255" bIns="45628">
            <a:spAutoFit/>
          </a:bodyPr>
          <a:lstStyle>
            <a:lvl1pPr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298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t>students bring their more conversational </a:t>
            </a:r>
          </a:p>
          <a:p>
            <a:pPr marL="0" marR="0" lvl="0" indent="0" algn="l" defTabSz="1298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t>language</a:t>
            </a:r>
          </a:p>
        </p:txBody>
      </p:sp>
      <p:sp>
        <p:nvSpPr>
          <p:cNvPr id="193542" name="TextBox 9">
            <a:extLst>
              <a:ext uri="{FF2B5EF4-FFF2-40B4-BE49-F238E27FC236}">
                <a16:creationId xmlns:a16="http://schemas.microsoft.com/office/drawing/2014/main" id="{1DA873EE-8603-F64B-A6D8-319BB320F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133600"/>
            <a:ext cx="3248025" cy="110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5" tIns="45628" rIns="91255" bIns="45628">
            <a:spAutoFit/>
          </a:bodyPr>
          <a:lstStyle>
            <a:lvl1pPr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298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t>di</a:t>
            </a:r>
            <a:r>
              <a:rPr lang="en-US" altLang="en-US" sz="2200" dirty="0" err="1">
                <a:solidFill>
                  <a:prstClr val="black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rPr>
              <a:t>sciplinary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t> texts contain more information-dense </a:t>
            </a:r>
          </a:p>
          <a:p>
            <a:pPr marL="0" marR="0" lvl="0" indent="0" algn="l" defTabSz="1298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t>language</a:t>
            </a:r>
          </a:p>
        </p:txBody>
      </p:sp>
      <p:sp>
        <p:nvSpPr>
          <p:cNvPr id="193543" name="TextBox 8">
            <a:extLst>
              <a:ext uri="{FF2B5EF4-FFF2-40B4-BE49-F238E27FC236}">
                <a16:creationId xmlns:a16="http://schemas.microsoft.com/office/drawing/2014/main" id="{196E2B2B-D4F6-D346-A49F-C22073C73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953000"/>
            <a:ext cx="3474720" cy="14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5" tIns="45628" rIns="91255" bIns="45628">
            <a:spAutoFit/>
          </a:bodyPr>
          <a:lstStyle>
            <a:lvl1pPr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298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t>students are expected to learn the knowledge,  values, and practices of school and scientific reasoning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3C7673-5DBA-1F4E-83E9-3F4E38C135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00800" y="4876800"/>
            <a:ext cx="3352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8D26C3-5E80-5A43-9DD2-2081177CED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1" y="3276600"/>
            <a:ext cx="2759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3546" name="TextBox 8">
            <a:extLst>
              <a:ext uri="{FF2B5EF4-FFF2-40B4-BE49-F238E27FC236}">
                <a16:creationId xmlns:a16="http://schemas.microsoft.com/office/drawing/2014/main" id="{7DD9B668-74A0-EF4F-8F2D-5CFA7C4D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953001"/>
            <a:ext cx="3048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5" tIns="45628" rIns="91255" bIns="45628">
            <a:spAutoFit/>
          </a:bodyPr>
          <a:lstStyle>
            <a:lvl1pPr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29857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298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t>students bring the knowledge, values, expectations of their families 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1094336896"/>
      </p:ext>
    </p:extLst>
  </p:cSld>
  <p:clrMapOvr>
    <a:masterClrMapping/>
  </p:clrMapOvr>
  <p:transition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ítulo y viñetas">
  <a:themeElements>
    <a:clrScheme name="Custom 2">
      <a:dk1>
        <a:srgbClr val="000000"/>
      </a:dk1>
      <a:lt1>
        <a:srgbClr val="FFFFFF"/>
      </a:lt1>
      <a:dk2>
        <a:srgbClr val="FFFFFF"/>
      </a:dk2>
      <a:lt2>
        <a:srgbClr val="EEECE1"/>
      </a:lt2>
      <a:accent1>
        <a:srgbClr val="8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ítulo y 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30126</TotalTime>
  <Words>3458</Words>
  <Application>Microsoft Office PowerPoint</Application>
  <PresentationFormat>Widescreen</PresentationFormat>
  <Paragraphs>504</Paragraphs>
  <Slides>25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Chalkduster</vt:lpstr>
      <vt:lpstr>Corbel</vt:lpstr>
      <vt:lpstr>Gill Sans Light</vt:lpstr>
      <vt:lpstr>LucidaGrande</vt:lpstr>
      <vt:lpstr>Rockwell</vt:lpstr>
      <vt:lpstr>Rockwell Condensed</vt:lpstr>
      <vt:lpstr>Rockwell Extra Bold</vt:lpstr>
      <vt:lpstr>Wingdings</vt:lpstr>
      <vt:lpstr>Office Theme</vt:lpstr>
      <vt:lpstr>2_Título y viñetas</vt:lpstr>
      <vt:lpstr>Default Design</vt:lpstr>
      <vt:lpstr>Wood Type</vt:lpstr>
      <vt:lpstr>Our Goals Today: Discuss two (related) topics</vt:lpstr>
      <vt:lpstr>PowerPoint Presentation</vt:lpstr>
      <vt:lpstr>SERP’s Word Generation</vt:lpstr>
      <vt:lpstr>PowerPoint Presentation</vt:lpstr>
      <vt:lpstr>PowerPoint Presentation</vt:lpstr>
      <vt:lpstr>Participation &amp; Engagement  Supporting ALL learners’ voices</vt:lpstr>
      <vt:lpstr>Scaffolding language development Affirming and expanding language resources</vt:lpstr>
      <vt:lpstr> Why so many students do not understand the texts they read at school? </vt:lpstr>
      <vt:lpstr>the content and language of disciplinary texts are challenging for 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crucial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Uccelli, Paola</dc:creator>
  <cp:lastModifiedBy>Althea Rowe</cp:lastModifiedBy>
  <cp:revision>364</cp:revision>
  <dcterms:created xsi:type="dcterms:W3CDTF">2020-12-17T02:38:23Z</dcterms:created>
  <dcterms:modified xsi:type="dcterms:W3CDTF">2022-08-05T01:13:43Z</dcterms:modified>
</cp:coreProperties>
</file>