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7772400" cy="100584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0" d="100"/>
          <a:sy n="40" d="100"/>
        </p:scale>
        <p:origin x="223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CC919003-BD78-448B-A9EC-5F6A27A11482}" type="datetimeFigureOut">
              <a:rPr lang="en-US" smtClean="0"/>
              <a:t>4/13/2026</a:t>
            </a:fld>
            <a:endParaRPr lang="en-US"/>
          </a:p>
        </p:txBody>
      </p:sp>
      <p:sp>
        <p:nvSpPr>
          <p:cNvPr id="4" name="Slide Image Placeholder 3"/>
          <p:cNvSpPr>
            <a:spLocks noGrp="1" noRot="1" noChangeAspect="1"/>
          </p:cNvSpPr>
          <p:nvPr>
            <p:ph type="sldImg" idx="2"/>
          </p:nvPr>
        </p:nvSpPr>
        <p:spPr>
          <a:xfrm>
            <a:off x="3678238" y="857250"/>
            <a:ext cx="178752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2E7947BA-2F08-4DF9-9354-25874CB003FE}" type="slidenum">
              <a:rPr lang="en-US" smtClean="0"/>
              <a:t>‹#›</a:t>
            </a:fld>
            <a:endParaRPr lang="en-US"/>
          </a:p>
        </p:txBody>
      </p:sp>
    </p:spTree>
    <p:extLst>
      <p:ext uri="{BB962C8B-B14F-4D97-AF65-F5344CB8AC3E}">
        <p14:creationId xmlns:p14="http://schemas.microsoft.com/office/powerpoint/2010/main" val="2608023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7947BA-2F08-4DF9-9354-25874CB003FE}" type="slidenum">
              <a:rPr lang="en-US" smtClean="0"/>
              <a:t>1</a:t>
            </a:fld>
            <a:endParaRPr lang="en-US"/>
          </a:p>
        </p:txBody>
      </p:sp>
    </p:spTree>
    <p:extLst>
      <p:ext uri="{BB962C8B-B14F-4D97-AF65-F5344CB8AC3E}">
        <p14:creationId xmlns:p14="http://schemas.microsoft.com/office/powerpoint/2010/main" val="3023280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7947BA-2F08-4DF9-9354-25874CB003FE}" type="slidenum">
              <a:rPr lang="en-US" smtClean="0"/>
              <a:t>2</a:t>
            </a:fld>
            <a:endParaRPr lang="en-US"/>
          </a:p>
        </p:txBody>
      </p:sp>
    </p:spTree>
    <p:extLst>
      <p:ext uri="{BB962C8B-B14F-4D97-AF65-F5344CB8AC3E}">
        <p14:creationId xmlns:p14="http://schemas.microsoft.com/office/powerpoint/2010/main" val="2215411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60DEAFF-5638-4FF4-992C-8AFFD2FC9E1A}"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3867131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0DEAFF-5638-4FF4-992C-8AFFD2FC9E1A}"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664230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0DEAFF-5638-4FF4-992C-8AFFD2FC9E1A}"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3216479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0DEAFF-5638-4FF4-992C-8AFFD2FC9E1A}"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3733466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tint val="82000"/>
                  </a:schemeClr>
                </a:solidFill>
              </a:defRPr>
            </a:lvl1pPr>
            <a:lvl2pPr marL="388620" indent="0">
              <a:buNone/>
              <a:defRPr sz="1700">
                <a:solidFill>
                  <a:schemeClr val="tx1">
                    <a:tint val="82000"/>
                  </a:schemeClr>
                </a:solidFill>
              </a:defRPr>
            </a:lvl2pPr>
            <a:lvl3pPr marL="777240" indent="0">
              <a:buNone/>
              <a:defRPr sz="1530">
                <a:solidFill>
                  <a:schemeClr val="tx1">
                    <a:tint val="82000"/>
                  </a:schemeClr>
                </a:solidFill>
              </a:defRPr>
            </a:lvl3pPr>
            <a:lvl4pPr marL="1165860" indent="0">
              <a:buNone/>
              <a:defRPr sz="1360">
                <a:solidFill>
                  <a:schemeClr val="tx1">
                    <a:tint val="82000"/>
                  </a:schemeClr>
                </a:solidFill>
              </a:defRPr>
            </a:lvl4pPr>
            <a:lvl5pPr marL="1554480" indent="0">
              <a:buNone/>
              <a:defRPr sz="1360">
                <a:solidFill>
                  <a:schemeClr val="tx1">
                    <a:tint val="82000"/>
                  </a:schemeClr>
                </a:solidFill>
              </a:defRPr>
            </a:lvl5pPr>
            <a:lvl6pPr marL="1943100" indent="0">
              <a:buNone/>
              <a:defRPr sz="1360">
                <a:solidFill>
                  <a:schemeClr val="tx1">
                    <a:tint val="82000"/>
                  </a:schemeClr>
                </a:solidFill>
              </a:defRPr>
            </a:lvl6pPr>
            <a:lvl7pPr marL="2331720" indent="0">
              <a:buNone/>
              <a:defRPr sz="1360">
                <a:solidFill>
                  <a:schemeClr val="tx1">
                    <a:tint val="82000"/>
                  </a:schemeClr>
                </a:solidFill>
              </a:defRPr>
            </a:lvl7pPr>
            <a:lvl8pPr marL="2720340" indent="0">
              <a:buNone/>
              <a:defRPr sz="1360">
                <a:solidFill>
                  <a:schemeClr val="tx1">
                    <a:tint val="82000"/>
                  </a:schemeClr>
                </a:solidFill>
              </a:defRPr>
            </a:lvl8pPr>
            <a:lvl9pPr marL="3108960" indent="0">
              <a:buNone/>
              <a:defRPr sz="13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0DEAFF-5638-4FF4-992C-8AFFD2FC9E1A}"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3838828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0DEAFF-5638-4FF4-992C-8AFFD2FC9E1A}"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1339514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0DEAFF-5638-4FF4-992C-8AFFD2FC9E1A}" type="datetimeFigureOut">
              <a:rPr lang="en-US" smtClean="0"/>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3684144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0DEAFF-5638-4FF4-992C-8AFFD2FC9E1A}" type="datetimeFigureOut">
              <a:rPr lang="en-US" smtClean="0"/>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1828479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0DEAFF-5638-4FF4-992C-8AFFD2FC9E1A}" type="datetimeFigureOut">
              <a:rPr lang="en-US" smtClean="0"/>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4038404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560DEAFF-5638-4FF4-992C-8AFFD2FC9E1A}"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3402133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560DEAFF-5638-4FF4-992C-8AFFD2FC9E1A}"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445002-B28C-4A6B-A241-A898BFC260BA}" type="slidenum">
              <a:rPr lang="en-US" smtClean="0"/>
              <a:t>‹#›</a:t>
            </a:fld>
            <a:endParaRPr lang="en-US"/>
          </a:p>
        </p:txBody>
      </p:sp>
    </p:spTree>
    <p:extLst>
      <p:ext uri="{BB962C8B-B14F-4D97-AF65-F5344CB8AC3E}">
        <p14:creationId xmlns:p14="http://schemas.microsoft.com/office/powerpoint/2010/main" val="131784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82000"/>
                  </a:schemeClr>
                </a:solidFill>
              </a:defRPr>
            </a:lvl1pPr>
          </a:lstStyle>
          <a:p>
            <a:fld id="{560DEAFF-5638-4FF4-992C-8AFFD2FC9E1A}" type="datetimeFigureOut">
              <a:rPr lang="en-US" smtClean="0"/>
              <a:t>4/13/2026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82000"/>
                  </a:schemeClr>
                </a:solidFill>
              </a:defRPr>
            </a:lvl1pPr>
          </a:lstStyle>
          <a:p>
            <a:fld id="{C7445002-B28C-4A6B-A241-A898BFC260BA}" type="slidenum">
              <a:rPr lang="en-US" smtClean="0"/>
              <a:t>‹#›</a:t>
            </a:fld>
            <a:endParaRPr lang="en-US"/>
          </a:p>
        </p:txBody>
      </p:sp>
    </p:spTree>
    <p:extLst>
      <p:ext uri="{BB962C8B-B14F-4D97-AF65-F5344CB8AC3E}">
        <p14:creationId xmlns:p14="http://schemas.microsoft.com/office/powerpoint/2010/main" val="20164142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amplify.com/episode/science-of-reading-the-podcast/season-5/episode-2-biliteracy-and-assessment-with-dr-lillian-duran/"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83B54-ED4C-D429-76FD-474329AABC2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D5732E55-DDFB-493C-5A87-F330881BBC75}"/>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F4B18F9F-8F1E-394A-FDCB-DC8FF70337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64" y="7288"/>
            <a:ext cx="7762736" cy="10051112"/>
          </a:xfrm>
          <a:prstGeom prst="rect">
            <a:avLst/>
          </a:prstGeom>
        </p:spPr>
      </p:pic>
      <p:sp>
        <p:nvSpPr>
          <p:cNvPr id="7" name="TextBox 6">
            <a:extLst>
              <a:ext uri="{FF2B5EF4-FFF2-40B4-BE49-F238E27FC236}">
                <a16:creationId xmlns:a16="http://schemas.microsoft.com/office/drawing/2014/main" id="{B465C808-4529-FD56-A4B1-761EAD5CC1A1}"/>
              </a:ext>
            </a:extLst>
          </p:cNvPr>
          <p:cNvSpPr txBox="1"/>
          <p:nvPr/>
        </p:nvSpPr>
        <p:spPr>
          <a:xfrm>
            <a:off x="2597424" y="1336158"/>
            <a:ext cx="5181309" cy="782778"/>
          </a:xfrm>
          <a:prstGeom prst="rect">
            <a:avLst/>
          </a:prstGeom>
          <a:noFill/>
        </p:spPr>
        <p:txBody>
          <a:bodyPr wrap="square">
            <a:spAutoFit/>
          </a:bodyPr>
          <a:lstStyle/>
          <a:p>
            <a:pPr marL="0" marR="0" algn="ctr">
              <a:lnSpc>
                <a:spcPct val="115000"/>
              </a:lnSpc>
              <a:spcAft>
                <a:spcPts val="800"/>
              </a:spcAft>
              <a:buNone/>
            </a:pPr>
            <a:r>
              <a:rPr lang="en-US" sz="2000" b="1" kern="100" dirty="0">
                <a:solidFill>
                  <a:srgbClr val="004C8A"/>
                </a:solidFill>
                <a:effectLst/>
                <a:latin typeface="Aptos Display" panose="020B0004020202020204" pitchFamily="34" charset="0"/>
                <a:ea typeface="Times New Roman" panose="02020603050405020304" pitchFamily="18" charset="0"/>
                <a:cs typeface="Times New Roman" panose="02020603050405020304" pitchFamily="18" charset="0"/>
              </a:rPr>
              <a:t>Universal Reading Screening and Multilingual Learners: Demystifying the Process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36E591E3-F0C2-37B1-D29A-7ED613760DD0}"/>
              </a:ext>
            </a:extLst>
          </p:cNvPr>
          <p:cNvSpPr txBox="1"/>
          <p:nvPr/>
        </p:nvSpPr>
        <p:spPr>
          <a:xfrm>
            <a:off x="349738" y="2767042"/>
            <a:ext cx="7072923" cy="5616922"/>
          </a:xfrm>
          <a:prstGeom prst="rect">
            <a:avLst/>
          </a:prstGeom>
          <a:noFill/>
        </p:spPr>
        <p:txBody>
          <a:bodyPr wrap="square" rtlCol="0">
            <a:spAutoFit/>
          </a:bodyPr>
          <a:lstStyle/>
          <a:p>
            <a:pPr>
              <a:spcAft>
                <a:spcPts val="600"/>
              </a:spcAft>
            </a:pPr>
            <a:r>
              <a:rPr lang="en-US" sz="1400" b="1" kern="100" dirty="0">
                <a:solidFill>
                  <a:srgbClr val="004C8A"/>
                </a:solidFill>
                <a:latin typeface="Aptos" panose="020B0004020202020204" pitchFamily="34" charset="0"/>
                <a:cs typeface="Times New Roman" panose="02020603050405020304" pitchFamily="18" charset="0"/>
              </a:rPr>
              <a:t>Webinar </a:t>
            </a:r>
            <a:r>
              <a:rPr lang="en-US" sz="1400" b="1" kern="100">
                <a:solidFill>
                  <a:srgbClr val="004C8A"/>
                </a:solidFill>
                <a:latin typeface="Aptos" panose="020B0004020202020204" pitchFamily="34" charset="0"/>
                <a:cs typeface="Times New Roman" panose="02020603050405020304" pitchFamily="18" charset="0"/>
              </a:rPr>
              <a:t>Guest Speaker </a:t>
            </a:r>
            <a:endParaRPr lang="en-US" sz="1400" b="1" kern="100" dirty="0">
              <a:solidFill>
                <a:srgbClr val="004C8A"/>
              </a:solidFill>
              <a:latin typeface="Aptos" panose="020B0004020202020204" pitchFamily="34" charset="0"/>
              <a:cs typeface="Times New Roman" panose="02020603050405020304" pitchFamily="18" charset="0"/>
            </a:endParaRPr>
          </a:p>
          <a:p>
            <a:pPr marL="171450" indent="-171450">
              <a:spcAft>
                <a:spcPts val="600"/>
              </a:spcAft>
              <a:buFont typeface="Arial" panose="020B0604020202020204" pitchFamily="34" charset="0"/>
              <a:buChar char="•"/>
            </a:pPr>
            <a:r>
              <a:rPr lang="en-US" sz="1300" dirty="0"/>
              <a:t>Lillian Durán, PhD, University of Oregon</a:t>
            </a:r>
            <a:endParaRPr lang="en-US" sz="1200" b="1" dirty="0"/>
          </a:p>
          <a:p>
            <a:endParaRPr lang="en-US" sz="1400" b="1" dirty="0"/>
          </a:p>
          <a:p>
            <a:pPr>
              <a:spcAft>
                <a:spcPts val="600"/>
              </a:spcAft>
            </a:pPr>
            <a:r>
              <a:rPr lang="en-US" sz="1400" b="1" kern="100" dirty="0">
                <a:solidFill>
                  <a:srgbClr val="004C8A"/>
                </a:solidFill>
                <a:latin typeface="Aptos" panose="020B0004020202020204" pitchFamily="34" charset="0"/>
                <a:cs typeface="Times New Roman" panose="02020603050405020304" pitchFamily="18" charset="0"/>
              </a:rPr>
              <a:t>Webinar Overview</a:t>
            </a:r>
          </a:p>
          <a:p>
            <a:pPr>
              <a:spcAft>
                <a:spcPts val="600"/>
              </a:spcAft>
            </a:pPr>
            <a:r>
              <a:rPr lang="en-US" sz="1300" dirty="0"/>
              <a:t>Universal Screening for reading problems has been mandated across the country and despite growing populations of multilingual learners, little guidance has been provided about how to maximize accuracy and fairness in testing. The webinar will provide information to improve your screening practices by taking language proficiency and the language of instruction into consideration when planning an assessment approach and interpreting results. Myths and frequently asked questions will be addressed in a presentation designed to leave you with key actionable and practical takeaways.</a:t>
            </a:r>
          </a:p>
          <a:p>
            <a:pPr>
              <a:spcAft>
                <a:spcPts val="600"/>
              </a:spcAft>
            </a:pPr>
            <a:endParaRPr lang="en-US" sz="1300" dirty="0"/>
          </a:p>
          <a:p>
            <a:pPr fontAlgn="base">
              <a:spcAft>
                <a:spcPts val="600"/>
              </a:spcAft>
            </a:pPr>
            <a:r>
              <a:rPr lang="en-US" sz="1400" b="1" kern="100" dirty="0">
                <a:solidFill>
                  <a:srgbClr val="004C8A"/>
                </a:solidFill>
                <a:latin typeface="Aptos" panose="020B0004020202020204" pitchFamily="34" charset="0"/>
                <a:cs typeface="Times New Roman" panose="02020603050405020304" pitchFamily="18" charset="0"/>
              </a:rPr>
              <a:t>Policy Implications</a:t>
            </a:r>
          </a:p>
          <a:p>
            <a:pPr marL="171450" indent="-171450" fontAlgn="base">
              <a:buFont typeface="Arial" panose="020B0604020202020204" pitchFamily="34" charset="0"/>
              <a:buChar char="•"/>
            </a:pPr>
            <a:r>
              <a:rPr lang="en-US" sz="1300" dirty="0"/>
              <a:t>Nearly all 50 states have legislation in place regarding the universal screening of children for potential reading problems, yet few states have explicit guidelines regarding the screening of multilinguals.</a:t>
            </a:r>
          </a:p>
          <a:p>
            <a:pPr marL="171450" indent="-171450" fontAlgn="base">
              <a:buFont typeface="Arial" panose="020B0604020202020204" pitchFamily="34" charset="0"/>
              <a:buChar char="•"/>
            </a:pPr>
            <a:r>
              <a:rPr lang="en-US" sz="1300" dirty="0"/>
              <a:t>Many states have approved lists of reading screeners and policy makers should include Spanish screeners on these lists.</a:t>
            </a:r>
          </a:p>
          <a:p>
            <a:pPr marL="171450" indent="-171450" fontAlgn="base">
              <a:buFont typeface="Arial" panose="020B0604020202020204" pitchFamily="34" charset="0"/>
              <a:buChar char="•"/>
            </a:pPr>
            <a:r>
              <a:rPr lang="en-US" sz="1300" dirty="0"/>
              <a:t>Progress monitoring and documenting a child’s rate of growth in English reading skill development should be considered as a mechanism to identify if a child is in need of more targeted support. Given that we do not have appropriate screening tools for languages other than English or Spanish, policy makers should provide guidance in legislation that will result in more fair and accurate processes for determining risk with children who have emerging English proficiency.</a:t>
            </a:r>
          </a:p>
          <a:p>
            <a:pPr>
              <a:spcAft>
                <a:spcPts val="600"/>
              </a:spcAft>
            </a:pPr>
            <a:endParaRPr lang="en-US" sz="1300" dirty="0"/>
          </a:p>
        </p:txBody>
      </p:sp>
      <p:sp>
        <p:nvSpPr>
          <p:cNvPr id="16" name="TextBox 15">
            <a:extLst>
              <a:ext uri="{FF2B5EF4-FFF2-40B4-BE49-F238E27FC236}">
                <a16:creationId xmlns:a16="http://schemas.microsoft.com/office/drawing/2014/main" id="{BB761177-9E40-1B66-3DD3-AEECA73C6421}"/>
              </a:ext>
            </a:extLst>
          </p:cNvPr>
          <p:cNvSpPr txBox="1"/>
          <p:nvPr/>
        </p:nvSpPr>
        <p:spPr>
          <a:xfrm>
            <a:off x="4592097" y="2186457"/>
            <a:ext cx="1273105" cy="307777"/>
          </a:xfrm>
          <a:prstGeom prst="rect">
            <a:avLst/>
          </a:prstGeom>
          <a:noFill/>
        </p:spPr>
        <p:txBody>
          <a:bodyPr wrap="none" rtlCol="0">
            <a:spAutoFit/>
          </a:bodyPr>
          <a:lstStyle/>
          <a:p>
            <a:r>
              <a:rPr lang="en-US" sz="1400" b="1" dirty="0"/>
              <a:t>April 14, 2026</a:t>
            </a:r>
          </a:p>
        </p:txBody>
      </p:sp>
      <p:sp>
        <p:nvSpPr>
          <p:cNvPr id="17" name="TextBox 16">
            <a:extLst>
              <a:ext uri="{FF2B5EF4-FFF2-40B4-BE49-F238E27FC236}">
                <a16:creationId xmlns:a16="http://schemas.microsoft.com/office/drawing/2014/main" id="{5FD4C482-2659-D0E4-31DC-EFD975034761}"/>
              </a:ext>
            </a:extLst>
          </p:cNvPr>
          <p:cNvSpPr txBox="1"/>
          <p:nvPr/>
        </p:nvSpPr>
        <p:spPr>
          <a:xfrm>
            <a:off x="349738" y="8433035"/>
            <a:ext cx="7072923" cy="707886"/>
          </a:xfrm>
          <a:prstGeom prst="rect">
            <a:avLst/>
          </a:prstGeom>
          <a:noFill/>
        </p:spPr>
        <p:txBody>
          <a:bodyPr wrap="square" rtlCol="0">
            <a:spAutoFit/>
          </a:bodyPr>
          <a:lstStyle/>
          <a:p>
            <a:pPr algn="ctr"/>
            <a:r>
              <a:rPr lang="en-US" sz="1000" b="1" dirty="0"/>
              <a:t>CAL Disclaimer</a:t>
            </a:r>
            <a:endParaRPr lang="en-US" sz="1000" dirty="0"/>
          </a:p>
          <a:p>
            <a:r>
              <a:rPr lang="en-US" sz="1000" dirty="0"/>
              <a:t>The Center for Applied Linguistics (CAL) provides research-informed guidance to support equitable and effective education for multilingual learners. This document is intended for informational purposes only and does not constitute legal advice.</a:t>
            </a:r>
          </a:p>
          <a:p>
            <a:endParaRPr lang="en-US" sz="1000" dirty="0"/>
          </a:p>
        </p:txBody>
      </p:sp>
    </p:spTree>
    <p:extLst>
      <p:ext uri="{BB962C8B-B14F-4D97-AF65-F5344CB8AC3E}">
        <p14:creationId xmlns:p14="http://schemas.microsoft.com/office/powerpoint/2010/main" val="124420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2684C9D-01DD-0069-C410-6CF63634A161}"/>
              </a:ext>
            </a:extLst>
          </p:cNvPr>
          <p:cNvSpPr>
            <a:spLocks noGrp="1"/>
          </p:cNvSpPr>
          <p:nvPr>
            <p:ph type="subTitle" idx="1"/>
          </p:nvPr>
        </p:nvSpPr>
        <p:spPr>
          <a:xfrm>
            <a:off x="539469" y="240904"/>
            <a:ext cx="6795827" cy="8121220"/>
          </a:xfrm>
        </p:spPr>
        <p:txBody>
          <a:bodyPr>
            <a:noAutofit/>
          </a:bodyPr>
          <a:lstStyle/>
          <a:p>
            <a:pPr algn="l">
              <a:lnSpc>
                <a:spcPct val="115000"/>
              </a:lnSpc>
              <a:spcAft>
                <a:spcPts val="800"/>
              </a:spcAft>
            </a:pPr>
            <a:r>
              <a:rPr lang="en-US" sz="1400" b="1" kern="100" dirty="0">
                <a:solidFill>
                  <a:srgbClr val="004C8A"/>
                </a:solidFill>
                <a:latin typeface="Aptos" panose="020B0004020202020204" pitchFamily="34" charset="0"/>
                <a:ea typeface="Aptos" panose="020B0004020202020204" pitchFamily="34" charset="0"/>
                <a:cs typeface="Times New Roman" panose="02020603050405020304" pitchFamily="18" charset="0"/>
              </a:rPr>
              <a:t>Key Insights</a:t>
            </a:r>
            <a:endParaRPr lang="en-US" sz="1400" kern="100" dirty="0">
              <a:latin typeface="Aptos" panose="020B0004020202020204" pitchFamily="34" charset="0"/>
              <a:ea typeface="Aptos" panose="020B0004020202020204" pitchFamily="34" charset="0"/>
              <a:cs typeface="Times New Roman" panose="02020603050405020304" pitchFamily="18" charset="0"/>
            </a:endParaRPr>
          </a:p>
          <a:p>
            <a:pPr marL="171450" indent="-171450" algn="l" fontAlgn="base">
              <a:buFont typeface="Arial" panose="020B0604020202020204" pitchFamily="34" charset="0"/>
              <a:buChar char="•"/>
            </a:pPr>
            <a:r>
              <a:rPr lang="en-US" sz="1300" dirty="0"/>
              <a:t>Reading screening with multilingual populations requires an understanding of the role of English language proficiency in English reading assessment performance.</a:t>
            </a:r>
          </a:p>
          <a:p>
            <a:pPr marL="171450" indent="-171450" algn="l" fontAlgn="base">
              <a:buFont typeface="Arial" panose="020B0604020202020204" pitchFamily="34" charset="0"/>
              <a:buChar char="•"/>
            </a:pPr>
            <a:r>
              <a:rPr lang="en-US" sz="1300" dirty="0"/>
              <a:t>The language or languages of reading instruction will influence performance on literacy-based measures.</a:t>
            </a:r>
          </a:p>
          <a:p>
            <a:pPr marL="171450" indent="-171450" algn="l" fontAlgn="base">
              <a:buFont typeface="Arial" panose="020B0604020202020204" pitchFamily="34" charset="0"/>
              <a:buChar char="•"/>
            </a:pPr>
            <a:r>
              <a:rPr lang="en-US" sz="1300" dirty="0"/>
              <a:t>We need to improve our approach to measuring language development in languages other than English to more accurately capture the abilities of multilingual children and the skills and knowledge they are bringing to the task of learning how to read in English.</a:t>
            </a:r>
          </a:p>
          <a:p>
            <a:pPr algn="l" fontAlgn="base">
              <a:lnSpc>
                <a:spcPct val="115000"/>
              </a:lnSpc>
              <a:spcAft>
                <a:spcPts val="800"/>
              </a:spcAft>
            </a:pPr>
            <a:r>
              <a:rPr lang="en-US" sz="1400" b="1" kern="100" dirty="0">
                <a:solidFill>
                  <a:srgbClr val="004C8A"/>
                </a:solidFill>
                <a:latin typeface="Aptos" panose="020B0004020202020204" pitchFamily="34" charset="0"/>
                <a:cs typeface="Times New Roman" panose="02020603050405020304" pitchFamily="18" charset="0"/>
              </a:rPr>
              <a:t>Calls to Action</a:t>
            </a:r>
          </a:p>
          <a:p>
            <a:pPr marL="171450" indent="-171450" algn="l" fontAlgn="base">
              <a:buFont typeface="Arial" panose="020B0604020202020204" pitchFamily="34" charset="0"/>
              <a:buChar char="•"/>
            </a:pPr>
            <a:r>
              <a:rPr lang="en-US" sz="1300" dirty="0"/>
              <a:t>Recognize the limitations of English-only approaches to assessment and the likelihood that children’s abilities are underestimated when they cannot understand the language of assessment.</a:t>
            </a:r>
          </a:p>
          <a:p>
            <a:pPr marL="171450" indent="-171450" algn="l" fontAlgn="base">
              <a:buFont typeface="Arial" panose="020B0604020202020204" pitchFamily="34" charset="0"/>
              <a:buChar char="•"/>
            </a:pPr>
            <a:r>
              <a:rPr lang="en-US" sz="1300" dirty="0"/>
              <a:t>Innovation is needed in approaches to screening with the potential for using multiple sources of data to make informed decisions about the child’s aptitude for learning how to read. For multilingual children these data sources include a home language survey to better understand current language exposure, documenting progress over time to better understand the child’s learning trajectory, and information about the language or languages of reading instruction.</a:t>
            </a:r>
          </a:p>
          <a:p>
            <a:pPr marL="171450" indent="-171450" algn="l" fontAlgn="base">
              <a:buFont typeface="Arial" panose="020B0604020202020204" pitchFamily="34" charset="0"/>
              <a:buChar char="•"/>
            </a:pPr>
            <a:r>
              <a:rPr lang="en-US" sz="1300" dirty="0"/>
              <a:t>We need to challenge status quo approaches with the goal of maximizing accuracy in screening. More services are not always beneficial, especially if they are not a good fit for the child’s educational needs and if they come at a cost of labeling the child as “at-risk” when the risk is in the system that does not adequately or effectively address their language learning needs as multilingual children.</a:t>
            </a:r>
          </a:p>
          <a:p>
            <a:pPr algn="l">
              <a:lnSpc>
                <a:spcPct val="115000"/>
              </a:lnSpc>
              <a:spcAft>
                <a:spcPts val="800"/>
              </a:spcAft>
            </a:pPr>
            <a:r>
              <a:rPr lang="en-US" sz="1400" b="1" kern="100" dirty="0">
                <a:solidFill>
                  <a:srgbClr val="004C8A"/>
                </a:solidFill>
                <a:latin typeface="Aptos" panose="020B0004020202020204" pitchFamily="34" charset="0"/>
                <a:cs typeface="Times New Roman" panose="02020603050405020304" pitchFamily="18" charset="0"/>
              </a:rPr>
              <a:t>Resources </a:t>
            </a:r>
          </a:p>
          <a:p>
            <a:pPr marL="285750" indent="-285750" algn="l" fontAlgn="base">
              <a:buFont typeface="Arial" panose="020B0604020202020204" pitchFamily="34" charset="0"/>
              <a:buChar char="•"/>
            </a:pPr>
            <a:r>
              <a:rPr lang="en-US" sz="1300" dirty="0"/>
              <a:t>Durán, L. (2019). Biliteracy and Assessment. Podcast </a:t>
            </a:r>
            <a:r>
              <a:rPr lang="en-US" sz="1300" dirty="0">
                <a:hlinkClick r:id="rId3"/>
              </a:rPr>
              <a:t>https://amplify.com/episode/science-of-reading-the-podcast/season-5/episode-2-biliteracy-and-assessment-with-dr-lillian-duran/</a:t>
            </a:r>
            <a:r>
              <a:rPr lang="en-US" sz="1300" dirty="0"/>
              <a:t> </a:t>
            </a:r>
          </a:p>
          <a:p>
            <a:pPr marL="285750" indent="-285750" algn="l" fontAlgn="base">
              <a:buFont typeface="Arial" panose="020B0604020202020204" pitchFamily="34" charset="0"/>
              <a:buChar char="•"/>
            </a:pPr>
            <a:r>
              <a:rPr lang="en-US" sz="1300" dirty="0"/>
              <a:t>Cárdenas-Hagan, E. (2020). </a:t>
            </a:r>
            <a:r>
              <a:rPr lang="en-US" sz="1300" i="1" dirty="0"/>
              <a:t>Literacy Foundations for English Learners: A Comprehensive Guide to Evidence-Based Instruction</a:t>
            </a:r>
            <a:r>
              <a:rPr lang="en-US" sz="1300" dirty="0"/>
              <a:t>. Brookes Publishing Company. PO Box 10624, Baltimore, MD 21285.</a:t>
            </a:r>
          </a:p>
          <a:p>
            <a:pPr marL="285750" indent="-285750" algn="l" fontAlgn="base">
              <a:buFont typeface="Arial" panose="020B0604020202020204" pitchFamily="34" charset="0"/>
              <a:buChar char="•"/>
            </a:pPr>
            <a:r>
              <a:rPr lang="en-US" sz="1300" dirty="0"/>
              <a:t>Helman, L., Ittner, A. C., &amp; McMaster, K. L. (2019). </a:t>
            </a:r>
            <a:r>
              <a:rPr lang="en-US" sz="1300" i="1" dirty="0"/>
              <a:t>Assessing language and literacy with bilingual students: Practices to support English learners</a:t>
            </a:r>
            <a:r>
              <a:rPr lang="en-US" sz="1300" dirty="0"/>
              <a:t>. Guilford Publications.</a:t>
            </a:r>
          </a:p>
          <a:p>
            <a:pPr marL="285750" indent="-285750" algn="l" fontAlgn="base">
              <a:buFont typeface="Arial" panose="020B0604020202020204" pitchFamily="34" charset="0"/>
              <a:buChar char="•"/>
            </a:pPr>
            <a:r>
              <a:rPr lang="en-US" sz="1300" dirty="0"/>
              <a:t>Mancilla‐Martinez, J., Hwang, J. K., &amp; Oh, M. H. (2021). Assessment selection for multilingual learners’ reading development. </a:t>
            </a:r>
            <a:r>
              <a:rPr lang="en-US" sz="1300" i="1" dirty="0"/>
              <a:t>The Reading Teacher, 75</a:t>
            </a:r>
            <a:r>
              <a:rPr lang="en-US" sz="1300" dirty="0"/>
              <a:t>(3), 351-362.</a:t>
            </a:r>
          </a:p>
        </p:txBody>
      </p:sp>
      <p:pic>
        <p:nvPicPr>
          <p:cNvPr id="5" name="Picture 4">
            <a:extLst>
              <a:ext uri="{FF2B5EF4-FFF2-40B4-BE49-F238E27FC236}">
                <a16:creationId xmlns:a16="http://schemas.microsoft.com/office/drawing/2014/main" id="{10998DAB-DBF2-03DC-0A4D-86CACAE3CE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095560"/>
            <a:ext cx="7772400" cy="962840"/>
          </a:xfrm>
          <a:prstGeom prst="rect">
            <a:avLst/>
          </a:prstGeom>
        </p:spPr>
      </p:pic>
      <p:sp>
        <p:nvSpPr>
          <p:cNvPr id="7" name="TextBox 6">
            <a:extLst>
              <a:ext uri="{FF2B5EF4-FFF2-40B4-BE49-F238E27FC236}">
                <a16:creationId xmlns:a16="http://schemas.microsoft.com/office/drawing/2014/main" id="{AA90C816-C795-BDCC-B0D2-8ADF4B6B4C48}"/>
              </a:ext>
            </a:extLst>
          </p:cNvPr>
          <p:cNvSpPr txBox="1"/>
          <p:nvPr/>
        </p:nvSpPr>
        <p:spPr>
          <a:xfrm>
            <a:off x="349738" y="8433035"/>
            <a:ext cx="7072923" cy="707886"/>
          </a:xfrm>
          <a:prstGeom prst="rect">
            <a:avLst/>
          </a:prstGeom>
          <a:noFill/>
        </p:spPr>
        <p:txBody>
          <a:bodyPr wrap="square" rtlCol="0">
            <a:spAutoFit/>
          </a:bodyPr>
          <a:lstStyle/>
          <a:p>
            <a:pPr algn="ctr"/>
            <a:r>
              <a:rPr lang="en-US" sz="1000" b="1" dirty="0"/>
              <a:t>CAL Disclaimer</a:t>
            </a:r>
            <a:endParaRPr lang="en-US" sz="1000" dirty="0"/>
          </a:p>
          <a:p>
            <a:r>
              <a:rPr lang="en-US" sz="1000" dirty="0"/>
              <a:t>The Center for Applied Linguistics (CAL) provides research-informed guidance to support equitable and effective education for multilingual learners. This document is intended for informational purposes only and does not constitute legal advice.</a:t>
            </a:r>
          </a:p>
          <a:p>
            <a:endParaRPr lang="en-US" sz="1000" dirty="0"/>
          </a:p>
        </p:txBody>
      </p:sp>
    </p:spTree>
    <p:extLst>
      <p:ext uri="{BB962C8B-B14F-4D97-AF65-F5344CB8AC3E}">
        <p14:creationId xmlns:p14="http://schemas.microsoft.com/office/powerpoint/2010/main" val="3394533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6881</TotalTime>
  <Words>708</Words>
  <Application>Microsoft Office PowerPoint</Application>
  <PresentationFormat>Custom</PresentationFormat>
  <Paragraphs>31</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 Hang</dc:creator>
  <cp:lastModifiedBy>Althea Rowe</cp:lastModifiedBy>
  <cp:revision>3</cp:revision>
  <dcterms:created xsi:type="dcterms:W3CDTF">2026-03-06T21:50:57Z</dcterms:created>
  <dcterms:modified xsi:type="dcterms:W3CDTF">2026-04-14T20:08:36Z</dcterms:modified>
</cp:coreProperties>
</file>